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8" r:id="rId2"/>
    <p:sldId id="263" r:id="rId3"/>
    <p:sldId id="262" r:id="rId4"/>
    <p:sldId id="256" r:id="rId5"/>
    <p:sldId id="267" r:id="rId6"/>
    <p:sldId id="268" r:id="rId7"/>
    <p:sldId id="269" r:id="rId8"/>
    <p:sldId id="270" r:id="rId9"/>
    <p:sldId id="266" r:id="rId10"/>
    <p:sldId id="265" r:id="rId11"/>
    <p:sldId id="264" r:id="rId12"/>
    <p:sldId id="259" r:id="rId13"/>
    <p:sldId id="271" r:id="rId14"/>
    <p:sldId id="278" r:id="rId15"/>
    <p:sldId id="275" r:id="rId16"/>
    <p:sldId id="272" r:id="rId17"/>
    <p:sldId id="273" r:id="rId18"/>
    <p:sldId id="276" r:id="rId19"/>
    <p:sldId id="277" r:id="rId20"/>
    <p:sldId id="279" r:id="rId21"/>
    <p:sldId id="257" r:id="rId22"/>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D5274"/>
    <a:srgbClr val="99151A"/>
    <a:srgbClr val="EAB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25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E468F-6042-4072-92AC-08BFA19CA2E2}" type="datetimeFigureOut">
              <a:rPr lang="es-CO" smtClean="0"/>
              <a:t>21/05/2020</a:t>
            </a:fld>
            <a:endParaRPr lang="es-CO"/>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22639C-CF97-4A76-8A48-FBEB93894AB0}" type="slidenum">
              <a:rPr lang="es-CO" smtClean="0"/>
              <a:t>‹Nº›</a:t>
            </a:fld>
            <a:endParaRPr lang="es-CO"/>
          </a:p>
        </p:txBody>
      </p:sp>
    </p:spTree>
    <p:extLst>
      <p:ext uri="{BB962C8B-B14F-4D97-AF65-F5344CB8AC3E}">
        <p14:creationId xmlns:p14="http://schemas.microsoft.com/office/powerpoint/2010/main" val="934412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DBBA-F6F6-4F10-AAA1-4F7FA74CB15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99D961-BDF3-4AE6-9F46-C04B975770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C493949-2BE2-4A4D-989D-F4352AA73EAB}"/>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93F25FE3-1444-40E9-BC67-6B16E933EDB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E2910C-07E2-4D07-8F2A-4078888B4B8E}"/>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584191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7A15C-0174-455D-B20B-5E3EFD88B58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64CCB42-93EB-4231-B685-0B2833047935}"/>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0073F60-6521-4C22-9CB7-541C3CAB523E}"/>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22F431A2-6068-462B-BE93-DC303E5DC02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A2494FD-33C5-4069-A0CF-76966044A561}"/>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46015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27F1896-643F-4120-AF97-9FE0B4DF7B2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74602D-1CA6-4DB0-A1A8-F4E7ED4EEB8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CCB73A-189D-4B9B-AABC-EE7DA04D3EA7}"/>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6ABC147F-2203-459B-850F-B6EE78D609F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948128B-31D3-4FD7-80A2-4DC6F20DE624}"/>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82072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914286-94BA-4AF8-8602-A17A1EA8A90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5AABDB-FFB5-415E-A7DE-9F47029FA6F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84C73F-379C-48E8-AE0C-4854195F96B0}"/>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15D7BCC7-EA50-4FA1-AB98-CA5DD57676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B5918D9-7243-4608-B3D7-B341188A9829}"/>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393645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83F63-5B46-4CE2-B2F9-30322A8A177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7F77E81-0B6D-40A6-8A4F-6D6126FA14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E90E01E6-2E37-4335-8B1F-1F90FC4F2F29}"/>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44B2065F-67B5-4325-A413-94725B2616E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94BDBE-D751-4C5C-AB03-C23B5CD2F667}"/>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32814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4E014-F0BA-4857-9305-CC3438D5A4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C136F7-8078-4FAA-8F18-4FFBEDEE6BA3}"/>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81D9E27-CC95-4675-892D-4696F699C75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9026B9A-6091-47B7-B20E-D18EC023DE66}"/>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6" name="Marcador de pie de página 5">
            <a:extLst>
              <a:ext uri="{FF2B5EF4-FFF2-40B4-BE49-F238E27FC236}">
                <a16:creationId xmlns:a16="http://schemas.microsoft.com/office/drawing/2014/main" id="{F5723BA3-17A2-42B1-B80D-411292DF25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1A901D6-DFB8-4A3F-BE5D-FD41AC5F4B99}"/>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52759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5BC4-BF21-4238-B5AF-D0F2E5BF2DB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6A654F8-97C1-4FD8-B74A-899D6D8C7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4615B24-68B3-468D-9463-B2F17BC74F09}"/>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E9F0A85-FAF6-43DE-AD22-E8D739E5F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1501FB4-88EA-4216-B917-C05CBFF6F526}"/>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B449AAD-38AC-44B1-AF2A-2CA9D2BAEE7F}"/>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8" name="Marcador de pie de página 7">
            <a:extLst>
              <a:ext uri="{FF2B5EF4-FFF2-40B4-BE49-F238E27FC236}">
                <a16:creationId xmlns:a16="http://schemas.microsoft.com/office/drawing/2014/main" id="{F3BD9620-26A9-49DD-9416-620FB74E0BE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0B1B473-BD99-4420-AD57-B55825BA43D7}"/>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186551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CC7F4-84E5-4DB0-B553-DCDF78FBEBA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D4CBC34-DBFA-4F1A-A304-BB910826AE56}"/>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4" name="Marcador de pie de página 3">
            <a:extLst>
              <a:ext uri="{FF2B5EF4-FFF2-40B4-BE49-F238E27FC236}">
                <a16:creationId xmlns:a16="http://schemas.microsoft.com/office/drawing/2014/main" id="{FD867AE6-D95E-4C35-B267-F67AAFFD8CD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E275207-6724-4730-9749-2499C8E8F70E}"/>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0552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1BDA7D-5EC7-423E-9FF6-D1100A7CB27B}"/>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3" name="Marcador de pie de página 2">
            <a:extLst>
              <a:ext uri="{FF2B5EF4-FFF2-40B4-BE49-F238E27FC236}">
                <a16:creationId xmlns:a16="http://schemas.microsoft.com/office/drawing/2014/main" id="{353622F9-C629-40E1-A0DE-3D5E3641715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079624C-6D7C-42DA-AAAA-1DEE2BDFA0D4}"/>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80939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8253E-F755-4957-B6A7-35503F0DC3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64136D-12E7-4614-8013-FA027F3A9B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097FA10-A15C-48AE-8AC9-10892EECC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8640958-3D87-4999-B8D8-A16FC3E078F3}"/>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6" name="Marcador de pie de página 5">
            <a:extLst>
              <a:ext uri="{FF2B5EF4-FFF2-40B4-BE49-F238E27FC236}">
                <a16:creationId xmlns:a16="http://schemas.microsoft.com/office/drawing/2014/main" id="{13746106-2E64-4E2F-A274-9036257FA29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4FE87F4-B269-4E72-BCF6-13C8C775DF7B}"/>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50085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790E4-F4AB-4CC3-985D-C362767138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235055C-FBD7-4C63-B1ED-27204C40B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032886-789C-4C6A-A21C-E8A7E2097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471255A-3086-4F98-9D04-47CDD277C9B8}"/>
              </a:ext>
            </a:extLst>
          </p:cNvPr>
          <p:cNvSpPr>
            <a:spLocks noGrp="1"/>
          </p:cNvSpPr>
          <p:nvPr>
            <p:ph type="dt" sz="half" idx="10"/>
          </p:nvPr>
        </p:nvSpPr>
        <p:spPr/>
        <p:txBody>
          <a:bodyPr/>
          <a:lstStyle/>
          <a:p>
            <a:fld id="{67DE8CEE-6DA4-4503-8D0B-A9CD547358A7}" type="datetimeFigureOut">
              <a:rPr lang="es-CO" smtClean="0"/>
              <a:t>21/05/2020</a:t>
            </a:fld>
            <a:endParaRPr lang="es-CO"/>
          </a:p>
        </p:txBody>
      </p:sp>
      <p:sp>
        <p:nvSpPr>
          <p:cNvPr id="6" name="Marcador de pie de página 5">
            <a:extLst>
              <a:ext uri="{FF2B5EF4-FFF2-40B4-BE49-F238E27FC236}">
                <a16:creationId xmlns:a16="http://schemas.microsoft.com/office/drawing/2014/main" id="{5ECD9D69-5B13-46D6-BCF0-45FDCD7ED73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8E4D538-4515-4669-A2B0-9D865362A1E8}"/>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118036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0DA4B3C-F908-4314-9F85-66DCA7D7A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85ECD85-3E5B-443D-AABF-B40D8B5E7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767E63-2AC7-4E8F-91FD-B5D8C1FB1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E8CEE-6DA4-4503-8D0B-A9CD547358A7}" type="datetimeFigureOut">
              <a:rPr lang="es-CO" smtClean="0"/>
              <a:t>21/05/2020</a:t>
            </a:fld>
            <a:endParaRPr lang="es-CO"/>
          </a:p>
        </p:txBody>
      </p:sp>
      <p:sp>
        <p:nvSpPr>
          <p:cNvPr id="5" name="Marcador de pie de página 4">
            <a:extLst>
              <a:ext uri="{FF2B5EF4-FFF2-40B4-BE49-F238E27FC236}">
                <a16:creationId xmlns:a16="http://schemas.microsoft.com/office/drawing/2014/main" id="{907F24FF-E8D7-4B33-B2E1-0B573F70E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34ACB63-69A5-4809-99FA-A143125FB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AC04C-3E21-4267-803B-C754AF24922D}" type="slidenum">
              <a:rPr lang="es-CO" smtClean="0"/>
              <a:t>‹Nº›</a:t>
            </a:fld>
            <a:endParaRPr lang="es-CO"/>
          </a:p>
        </p:txBody>
      </p:sp>
    </p:spTree>
    <p:extLst>
      <p:ext uri="{BB962C8B-B14F-4D97-AF65-F5344CB8AC3E}">
        <p14:creationId xmlns:p14="http://schemas.microsoft.com/office/powerpoint/2010/main" val="2859273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bulkresizephotos.com/es" TargetMode="External"/><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tzutalin/labelImg" TargetMode="External"/><Relationship Id="rId2" Type="http://schemas.openxmlformats.org/officeDocument/2006/relationships/image" Target="../media/image15.jpg"/><Relationship Id="rId1" Type="http://schemas.openxmlformats.org/officeDocument/2006/relationships/slideLayout" Target="../slideLayouts/slideLayout1.xml"/><Relationship Id="rId5" Type="http://schemas.openxmlformats.org/officeDocument/2006/relationships/hyperlink" Target="https://github.com/tzutalin/labelImg/releases" TargetMode="External"/><Relationship Id="rId4" Type="http://schemas.openxmlformats.org/officeDocument/2006/relationships/hyperlink" Target="https://tzutalin.github.io/labelIm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5.jp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mailto:Luis.castellanosg@usantoto.edu.co"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593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2" name="CuadroTexto 1">
            <a:extLst>
              <a:ext uri="{FF2B5EF4-FFF2-40B4-BE49-F238E27FC236}">
                <a16:creationId xmlns:a16="http://schemas.microsoft.com/office/drawing/2014/main" id="{564FDA8D-D5FE-4C04-A6BE-9D073BA482DA}"/>
              </a:ext>
            </a:extLst>
          </p:cNvPr>
          <p:cNvSpPr txBox="1"/>
          <p:nvPr/>
        </p:nvSpPr>
        <p:spPr>
          <a:xfrm>
            <a:off x="1427148" y="1350236"/>
            <a:ext cx="10764852" cy="3754874"/>
          </a:xfrm>
          <a:prstGeom prst="rect">
            <a:avLst/>
          </a:prstGeom>
          <a:noFill/>
        </p:spPr>
        <p:txBody>
          <a:bodyPr wrap="square" rtlCol="0">
            <a:spAutoFit/>
          </a:bodyPr>
          <a:lstStyle/>
          <a:p>
            <a:r>
              <a:rPr lang="es-CO" sz="2000" b="1" dirty="0"/>
              <a:t>Historia de </a:t>
            </a:r>
            <a:r>
              <a:rPr lang="es-CO" sz="2000" b="1" dirty="0" err="1"/>
              <a:t>Tensorflow</a:t>
            </a:r>
            <a:endParaRPr lang="es-CO" sz="2000" b="1" dirty="0"/>
          </a:p>
          <a:p>
            <a:r>
              <a:rPr lang="es-CO" sz="2000" dirty="0"/>
              <a:t>Fue desarrollado por investigadores e ingenieros del equipo de Google </a:t>
            </a:r>
            <a:r>
              <a:rPr lang="es-CO" sz="2000" dirty="0" err="1"/>
              <a:t>Brain</a:t>
            </a:r>
            <a:r>
              <a:rPr lang="es-CO" sz="2000" dirty="0"/>
              <a:t>. Mientras 1que el desarrollo principal esta liderado por un equipo de investigadores e ingenieros de software de Google, su desarrollo también se debe a muchas contribuciones por parte de comunidades de código abierto.</a:t>
            </a:r>
          </a:p>
          <a:p>
            <a:endParaRPr lang="es-CO" sz="2000" b="1" dirty="0"/>
          </a:p>
          <a:p>
            <a:r>
              <a:rPr lang="es-CO" sz="2000" dirty="0"/>
              <a:t>Inicialmente </a:t>
            </a:r>
            <a:r>
              <a:rPr lang="es-CO" sz="2000" dirty="0" err="1"/>
              <a:t>Tensorflow</a:t>
            </a:r>
            <a:r>
              <a:rPr lang="es-CO" sz="2000" dirty="0"/>
              <a:t> fue creado solo para uso interno de Google, pero posteriormente (noviembre de 2015) fue lanzado bajo la licencia de código abierto permisiva (</a:t>
            </a:r>
            <a:r>
              <a:rPr lang="es-CO" sz="2000" i="1" dirty="0"/>
              <a:t>minimalista o liberal ósea sin copyleft…</a:t>
            </a:r>
            <a:r>
              <a:rPr lang="es-ES" sz="2000" i="1" dirty="0"/>
              <a:t> la máxima libertad en uso de software</a:t>
            </a:r>
            <a:r>
              <a:rPr lang="es-CO" sz="2000" dirty="0"/>
              <a:t>).</a:t>
            </a:r>
          </a:p>
          <a:p>
            <a:endParaRPr lang="es-CO" sz="2000" dirty="0"/>
          </a:p>
          <a:p>
            <a:r>
              <a:rPr lang="es-CO" sz="2000" dirty="0" err="1"/>
              <a:t>Tensorflow</a:t>
            </a:r>
            <a:r>
              <a:rPr lang="es-CO" sz="2000" dirty="0"/>
              <a:t> soporta varias interfaces </a:t>
            </a:r>
            <a:r>
              <a:rPr lang="es-CO" sz="2000" dirty="0" err="1"/>
              <a:t>front-end</a:t>
            </a:r>
            <a:r>
              <a:rPr lang="es-CO" sz="2000" dirty="0"/>
              <a:t> para muchos lenguajes (</a:t>
            </a:r>
            <a:r>
              <a:rPr lang="es-CO" sz="2000" dirty="0" err="1"/>
              <a:t>c++</a:t>
            </a:r>
            <a:r>
              <a:rPr lang="es-CO" sz="2000" dirty="0"/>
              <a:t>, Java, Swift, Haskell, noje.js, </a:t>
            </a:r>
            <a:r>
              <a:rPr lang="es-CO" sz="2000" dirty="0" err="1"/>
              <a:t>javascript</a:t>
            </a:r>
            <a:r>
              <a:rPr lang="es-CO" sz="2000" dirty="0"/>
              <a:t>)  y  Python cuyo lenguaje es para el cual esta más optimizado y completo.</a:t>
            </a:r>
          </a:p>
          <a:p>
            <a:endParaRPr lang="es-CO" sz="2000" dirty="0"/>
          </a:p>
        </p:txBody>
      </p:sp>
      <p:sp>
        <p:nvSpPr>
          <p:cNvPr id="5" name="Rectángulo 4">
            <a:extLst>
              <a:ext uri="{FF2B5EF4-FFF2-40B4-BE49-F238E27FC236}">
                <a16:creationId xmlns:a16="http://schemas.microsoft.com/office/drawing/2014/main" id="{6361F100-097E-4BD1-8BBE-8E6BB68027BE}"/>
              </a:ext>
            </a:extLst>
          </p:cNvPr>
          <p:cNvSpPr/>
          <p:nvPr/>
        </p:nvSpPr>
        <p:spPr>
          <a:xfrm>
            <a:off x="1427148" y="5184598"/>
            <a:ext cx="8648344" cy="707886"/>
          </a:xfrm>
          <a:prstGeom prst="rect">
            <a:avLst/>
          </a:prstGeom>
        </p:spPr>
        <p:txBody>
          <a:bodyPr wrap="square">
            <a:spAutoFit/>
          </a:bodyPr>
          <a:lstStyle/>
          <a:p>
            <a:r>
              <a:rPr lang="es-CO" sz="2000" dirty="0" err="1"/>
              <a:t>Tensorflow</a:t>
            </a:r>
            <a:r>
              <a:rPr lang="es-CO" sz="2000" dirty="0"/>
              <a:t> es una API de </a:t>
            </a:r>
            <a:r>
              <a:rPr lang="es-CO" sz="2000" b="1" dirty="0"/>
              <a:t>bajo nivel </a:t>
            </a:r>
            <a:r>
              <a:rPr lang="es-CO" sz="2000" dirty="0"/>
              <a:t>y requiere (no es obligatorio pero ayuda) de una API de </a:t>
            </a:r>
            <a:r>
              <a:rPr lang="es-CO" sz="2000" b="1" dirty="0"/>
              <a:t>alto nivel</a:t>
            </a:r>
            <a:r>
              <a:rPr lang="es-CO" sz="2000" dirty="0"/>
              <a:t>, las más populares son </a:t>
            </a:r>
            <a:r>
              <a:rPr lang="es-CO" sz="2000" dirty="0" err="1"/>
              <a:t>LAYERS</a:t>
            </a:r>
            <a:r>
              <a:rPr lang="es-CO" sz="2000" dirty="0"/>
              <a:t> y </a:t>
            </a:r>
            <a:r>
              <a:rPr lang="es-CO" sz="2000" dirty="0" err="1"/>
              <a:t>KERAS</a:t>
            </a:r>
            <a:r>
              <a:rPr lang="es-CO" sz="2000" dirty="0"/>
              <a:t>.</a:t>
            </a:r>
          </a:p>
        </p:txBody>
      </p:sp>
    </p:spTree>
    <p:extLst>
      <p:ext uri="{BB962C8B-B14F-4D97-AF65-F5344CB8AC3E}">
        <p14:creationId xmlns:p14="http://schemas.microsoft.com/office/powerpoint/2010/main" val="30598077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21;p74">
            <a:extLst>
              <a:ext uri="{FF2B5EF4-FFF2-40B4-BE49-F238E27FC236}">
                <a16:creationId xmlns:a16="http://schemas.microsoft.com/office/drawing/2014/main" id="{5C706FA0-8DB4-4ABD-8EFD-3A6777B65FBD}"/>
              </a:ext>
            </a:extLst>
          </p:cNvPr>
          <p:cNvSpPr txBox="1"/>
          <p:nvPr/>
        </p:nvSpPr>
        <p:spPr>
          <a:xfrm>
            <a:off x="1221090" y="427919"/>
            <a:ext cx="10970910" cy="5509160"/>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lang="es-CO" sz="2800" b="1" i="0" u="none" strike="noStrike" cap="none" dirty="0">
              <a:solidFill>
                <a:schemeClr val="dk1"/>
              </a:solidFill>
              <a:ea typeface="Arial"/>
              <a:cs typeface="Arial"/>
              <a:sym typeface="Arial"/>
            </a:endParaRPr>
          </a:p>
          <a:p>
            <a:pPr marL="0" marR="0" lvl="0" indent="0" algn="l" rtl="0">
              <a:lnSpc>
                <a:spcPct val="100000"/>
              </a:lnSpc>
              <a:spcBef>
                <a:spcPts val="0"/>
              </a:spcBef>
              <a:spcAft>
                <a:spcPts val="0"/>
              </a:spcAft>
              <a:buNone/>
            </a:pPr>
            <a:r>
              <a:rPr lang="es-CO" sz="2800" b="1" dirty="0">
                <a:solidFill>
                  <a:schemeClr val="dk1"/>
                </a:solidFill>
                <a:ea typeface="Arial"/>
                <a:cs typeface="Arial"/>
                <a:sym typeface="Arial"/>
              </a:rPr>
              <a:t>Para este proyecto necesitaremos usar los siguientes software/api/librería: </a:t>
            </a:r>
          </a:p>
          <a:p>
            <a:pPr marL="0" marR="0" lvl="0" indent="0" algn="l" rtl="0">
              <a:lnSpc>
                <a:spcPct val="100000"/>
              </a:lnSpc>
              <a:spcBef>
                <a:spcPts val="0"/>
              </a:spcBef>
              <a:spcAft>
                <a:spcPts val="0"/>
              </a:spcAft>
              <a:buNone/>
            </a:pPr>
            <a:endParaRPr lang="es-CO" sz="2000" dirty="0">
              <a:solidFill>
                <a:schemeClr val="dk1"/>
              </a:solidFill>
              <a:ea typeface="Arial"/>
              <a:cs typeface="Arial"/>
              <a:sym typeface="Arial"/>
            </a:endParaRPr>
          </a:p>
          <a:p>
            <a:pPr marL="342900" lvl="0" indent="-342900">
              <a:buClr>
                <a:srgbClr val="000000"/>
              </a:buClr>
              <a:buSzPts val="2400"/>
              <a:buFont typeface="Arial"/>
              <a:buAutoNum type="arabicPeriod"/>
            </a:pPr>
            <a:r>
              <a:rPr lang="es-CO" sz="2000" dirty="0">
                <a:solidFill>
                  <a:srgbClr val="000000"/>
                </a:solidFill>
                <a:ea typeface="Arial"/>
                <a:cs typeface="Arial"/>
                <a:sym typeface="Arial"/>
              </a:rPr>
              <a:t>Python 3.7 o superior</a:t>
            </a:r>
            <a:endParaRPr lang="es-CO" sz="2000" dirty="0"/>
          </a:p>
          <a:p>
            <a:pPr marL="342900" lvl="0" indent="-342900">
              <a:buClr>
                <a:srgbClr val="000000"/>
              </a:buClr>
              <a:buSzPts val="2400"/>
              <a:buFont typeface="Arial"/>
              <a:buAutoNum type="arabicPeriod"/>
            </a:pPr>
            <a:r>
              <a:rPr lang="es-CO" sz="2000" dirty="0" err="1">
                <a:solidFill>
                  <a:srgbClr val="000000"/>
                </a:solidFill>
                <a:ea typeface="Arial"/>
                <a:cs typeface="Arial"/>
                <a:sym typeface="Arial"/>
              </a:rPr>
              <a:t>Tensorflow</a:t>
            </a:r>
            <a:r>
              <a:rPr lang="es-CO" sz="2000" dirty="0">
                <a:solidFill>
                  <a:srgbClr val="000000"/>
                </a:solidFill>
                <a:ea typeface="Arial"/>
                <a:cs typeface="Arial"/>
                <a:sym typeface="Arial"/>
              </a:rPr>
              <a:t> 1.1 o superior</a:t>
            </a:r>
          </a:p>
          <a:p>
            <a:pPr marL="342900" lvl="0" indent="-342900">
              <a:buClr>
                <a:srgbClr val="000000"/>
              </a:buClr>
              <a:buSzPts val="2400"/>
              <a:buFont typeface="Arial"/>
              <a:buAutoNum type="arabicPeriod"/>
            </a:pPr>
            <a:r>
              <a:rPr lang="es-CO" sz="2000" dirty="0">
                <a:solidFill>
                  <a:srgbClr val="000000"/>
                </a:solidFill>
                <a:ea typeface="Arial"/>
                <a:cs typeface="Arial"/>
                <a:sym typeface="Arial"/>
              </a:rPr>
              <a:t>Numpy</a:t>
            </a:r>
          </a:p>
          <a:p>
            <a:pPr marL="342900" lvl="0" indent="-342900">
              <a:buClr>
                <a:srgbClr val="000000"/>
              </a:buClr>
              <a:buSzPts val="2400"/>
              <a:buFont typeface="Arial"/>
              <a:buAutoNum type="arabicPeriod"/>
            </a:pPr>
            <a:r>
              <a:rPr lang="es-CO" sz="2000" dirty="0">
                <a:solidFill>
                  <a:srgbClr val="000000"/>
                </a:solidFill>
                <a:ea typeface="Arial"/>
                <a:cs typeface="Arial"/>
                <a:sym typeface="Arial"/>
              </a:rPr>
              <a:t>Pandas</a:t>
            </a:r>
            <a:endParaRPr lang="es-CO" sz="2000" dirty="0"/>
          </a:p>
          <a:p>
            <a:pPr marL="342900" lvl="0" indent="-342900">
              <a:buClr>
                <a:srgbClr val="000000"/>
              </a:buClr>
              <a:buSzPts val="2400"/>
              <a:buFont typeface="Arial"/>
              <a:buAutoNum type="arabicPeriod"/>
            </a:pPr>
            <a:r>
              <a:rPr lang="es-CO" sz="2000" dirty="0" err="1">
                <a:solidFill>
                  <a:srgbClr val="000000"/>
                </a:solidFill>
                <a:ea typeface="Arial"/>
                <a:cs typeface="Arial"/>
                <a:sym typeface="Arial"/>
              </a:rPr>
              <a:t>Matplotlib</a:t>
            </a:r>
            <a:endParaRPr lang="es-CO" sz="2000" dirty="0">
              <a:solidFill>
                <a:srgbClr val="000000"/>
              </a:solidFill>
              <a:ea typeface="Arial"/>
              <a:cs typeface="Arial"/>
              <a:sym typeface="Arial"/>
            </a:endParaRPr>
          </a:p>
          <a:p>
            <a:pPr marL="342900" lvl="0" indent="-342900">
              <a:buClr>
                <a:srgbClr val="000000"/>
              </a:buClr>
              <a:buSzPts val="2400"/>
              <a:buFont typeface="Arial"/>
              <a:buAutoNum type="arabicPeriod"/>
            </a:pPr>
            <a:r>
              <a:rPr lang="es-CO" sz="2000" dirty="0" err="1">
                <a:solidFill>
                  <a:srgbClr val="000000"/>
                </a:solidFill>
                <a:ea typeface="Arial"/>
                <a:cs typeface="Arial"/>
                <a:sym typeface="Arial"/>
              </a:rPr>
              <a:t>Protobuf</a:t>
            </a:r>
            <a:r>
              <a:rPr lang="es-CO" sz="2000" dirty="0">
                <a:solidFill>
                  <a:srgbClr val="000000"/>
                </a:solidFill>
                <a:ea typeface="Arial"/>
                <a:cs typeface="Arial"/>
                <a:sym typeface="Arial"/>
              </a:rPr>
              <a:t> </a:t>
            </a:r>
          </a:p>
          <a:p>
            <a:pPr marL="342900" lvl="0" indent="-342900">
              <a:buClr>
                <a:srgbClr val="000000"/>
              </a:buClr>
              <a:buSzPts val="2400"/>
              <a:buFont typeface="Arial"/>
              <a:buAutoNum type="arabicPeriod"/>
            </a:pPr>
            <a:r>
              <a:rPr lang="es-CO" sz="2000" dirty="0" err="1">
                <a:solidFill>
                  <a:srgbClr val="000000"/>
                </a:solidFill>
                <a:ea typeface="Arial"/>
                <a:cs typeface="Arial"/>
                <a:sym typeface="Arial"/>
              </a:rPr>
              <a:t>Pillow</a:t>
            </a:r>
            <a:endParaRPr lang="es-CO" sz="2000" dirty="0">
              <a:solidFill>
                <a:srgbClr val="000000"/>
              </a:solidFill>
              <a:ea typeface="Arial"/>
              <a:cs typeface="Arial"/>
              <a:sym typeface="Arial"/>
            </a:endParaRPr>
          </a:p>
          <a:p>
            <a:pPr marL="342900" lvl="0" indent="-342900">
              <a:buClr>
                <a:srgbClr val="000000"/>
              </a:buClr>
              <a:buSzPts val="2400"/>
              <a:buFont typeface="Arial"/>
              <a:buAutoNum type="arabicPeriod"/>
            </a:pPr>
            <a:r>
              <a:rPr lang="es-CO" sz="2000" dirty="0" err="1">
                <a:solidFill>
                  <a:srgbClr val="000000"/>
                </a:solidFill>
                <a:ea typeface="Arial"/>
                <a:cs typeface="Arial"/>
                <a:sym typeface="Arial"/>
              </a:rPr>
              <a:t>Opencv</a:t>
            </a:r>
            <a:endParaRPr lang="es-CO" sz="2000" dirty="0">
              <a:solidFill>
                <a:srgbClr val="000000"/>
              </a:solidFill>
              <a:ea typeface="Arial"/>
              <a:cs typeface="Arial"/>
              <a:sym typeface="Arial"/>
            </a:endParaRPr>
          </a:p>
          <a:p>
            <a:pPr marL="0" marR="0" lvl="0" indent="0" algn="l" rtl="0">
              <a:lnSpc>
                <a:spcPct val="100000"/>
              </a:lnSpc>
              <a:spcBef>
                <a:spcPts val="0"/>
              </a:spcBef>
              <a:spcAft>
                <a:spcPts val="0"/>
              </a:spcAft>
              <a:buNone/>
            </a:pPr>
            <a:endParaRPr lang="es-CO" sz="2000" dirty="0">
              <a:solidFill>
                <a:schemeClr val="dk1"/>
              </a:solidFill>
              <a:ea typeface="Arial"/>
              <a:cs typeface="Arial"/>
              <a:sym typeface="Arial"/>
            </a:endParaRPr>
          </a:p>
          <a:p>
            <a:pPr marL="0" marR="0" lvl="0" indent="0" algn="l" rtl="0">
              <a:lnSpc>
                <a:spcPct val="100000"/>
              </a:lnSpc>
              <a:spcBef>
                <a:spcPts val="0"/>
              </a:spcBef>
              <a:spcAft>
                <a:spcPts val="0"/>
              </a:spcAft>
              <a:buNone/>
            </a:pPr>
            <a:r>
              <a:rPr lang="es-CO" sz="2000" dirty="0">
                <a:solidFill>
                  <a:schemeClr val="dk1"/>
                </a:solidFill>
                <a:ea typeface="Arial"/>
                <a:cs typeface="Arial"/>
                <a:sym typeface="Arial"/>
              </a:rPr>
              <a:t>Por lo tanto seguiremos usando </a:t>
            </a:r>
            <a:r>
              <a:rPr lang="es-CO" sz="2000" b="1" dirty="0">
                <a:solidFill>
                  <a:schemeClr val="dk1"/>
                </a:solidFill>
                <a:ea typeface="Arial"/>
                <a:cs typeface="Arial"/>
                <a:sym typeface="Arial"/>
              </a:rPr>
              <a:t>Google </a:t>
            </a:r>
            <a:r>
              <a:rPr lang="es-CO" sz="2000" b="1" dirty="0" err="1">
                <a:solidFill>
                  <a:schemeClr val="dk1"/>
                </a:solidFill>
                <a:ea typeface="Arial"/>
                <a:cs typeface="Arial"/>
                <a:sym typeface="Arial"/>
              </a:rPr>
              <a:t>colaboratory</a:t>
            </a:r>
            <a:r>
              <a:rPr lang="es-CO" sz="2000" b="1" dirty="0">
                <a:solidFill>
                  <a:schemeClr val="dk1"/>
                </a:solidFill>
                <a:ea typeface="Arial"/>
                <a:cs typeface="Arial"/>
                <a:sym typeface="Arial"/>
              </a:rPr>
              <a:t> </a:t>
            </a:r>
            <a:r>
              <a:rPr lang="es-CO" sz="2000" dirty="0">
                <a:solidFill>
                  <a:schemeClr val="dk1"/>
                </a:solidFill>
                <a:ea typeface="Arial"/>
                <a:cs typeface="Arial"/>
                <a:sym typeface="Arial"/>
              </a:rPr>
              <a:t>para entrenamiento (</a:t>
            </a:r>
            <a:r>
              <a:rPr lang="es-CO" sz="2000" b="1" i="1" dirty="0">
                <a:solidFill>
                  <a:srgbClr val="FF0000"/>
                </a:solidFill>
                <a:ea typeface="Arial"/>
                <a:cs typeface="Arial"/>
                <a:sym typeface="Arial"/>
              </a:rPr>
              <a:t>con la limitación de máximo 12 horas continuas de entrenamiento</a:t>
            </a:r>
            <a:r>
              <a:rPr lang="es-CO" sz="2000" dirty="0">
                <a:solidFill>
                  <a:schemeClr val="dk1"/>
                </a:solidFill>
                <a:ea typeface="Arial"/>
                <a:cs typeface="Arial"/>
                <a:sym typeface="Arial"/>
              </a:rPr>
              <a:t>), para ello c</a:t>
            </a:r>
            <a:r>
              <a:rPr lang="es-CO" sz="2000" i="0" u="none" strike="noStrike" cap="none" dirty="0">
                <a:solidFill>
                  <a:schemeClr val="dk1"/>
                </a:solidFill>
                <a:ea typeface="Arial"/>
                <a:cs typeface="Arial"/>
                <a:sym typeface="Arial"/>
              </a:rPr>
              <a:t>rearemos una carpeta en </a:t>
            </a:r>
            <a:r>
              <a:rPr lang="es-CO" sz="2000" dirty="0">
                <a:solidFill>
                  <a:schemeClr val="dk1"/>
                </a:solidFill>
                <a:ea typeface="Arial"/>
                <a:cs typeface="Arial"/>
                <a:sym typeface="Arial"/>
              </a:rPr>
              <a:t>GOOGLE </a:t>
            </a:r>
            <a:r>
              <a:rPr lang="es-CO" sz="2000" i="0" u="none" strike="noStrike" cap="none" dirty="0">
                <a:solidFill>
                  <a:schemeClr val="dk1"/>
                </a:solidFill>
                <a:ea typeface="Arial"/>
                <a:cs typeface="Arial"/>
                <a:sym typeface="Arial"/>
              </a:rPr>
              <a:t>DRIVE que llamaremos </a:t>
            </a:r>
            <a:r>
              <a:rPr lang="es-CO" sz="2800" b="1" i="0" u="none" strike="noStrike" cap="none" dirty="0" err="1">
                <a:solidFill>
                  <a:schemeClr val="dk1"/>
                </a:solidFill>
                <a:ea typeface="Arial"/>
                <a:cs typeface="Arial"/>
                <a:sym typeface="Arial"/>
              </a:rPr>
              <a:t>deteccion_objetos</a:t>
            </a:r>
            <a:r>
              <a:rPr lang="es-CO" sz="2000" dirty="0">
                <a:solidFill>
                  <a:schemeClr val="dk1"/>
                </a:solidFill>
                <a:ea typeface="Arial"/>
                <a:cs typeface="Arial"/>
                <a:sym typeface="Arial"/>
              </a:rPr>
              <a:t>, en donde guardaremos todo el proyecto.</a:t>
            </a:r>
            <a:endParaRPr lang="es-CO" sz="2000" b="1" i="0" u="none" strike="noStrike" cap="none" dirty="0">
              <a:solidFill>
                <a:schemeClr val="dk1"/>
              </a:solidFill>
              <a:ea typeface="Arial"/>
              <a:cs typeface="Arial"/>
              <a:sym typeface="Arial"/>
            </a:endParaRPr>
          </a:p>
        </p:txBody>
      </p:sp>
    </p:spTree>
    <p:extLst>
      <p:ext uri="{BB962C8B-B14F-4D97-AF65-F5344CB8AC3E}">
        <p14:creationId xmlns:p14="http://schemas.microsoft.com/office/powerpoint/2010/main" val="29282558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D5D8B6-E2CC-4984-A0E1-C0B71EA98E30}"/>
              </a:ext>
            </a:extLst>
          </p:cNvPr>
          <p:cNvSpPr/>
          <p:nvPr/>
        </p:nvSpPr>
        <p:spPr>
          <a:xfrm>
            <a:off x="1332186" y="1342128"/>
            <a:ext cx="10859814" cy="4236224"/>
          </a:xfrm>
          <a:prstGeom prst="rect">
            <a:avLst/>
          </a:prstGeom>
        </p:spPr>
        <p:txBody>
          <a:bodyPr wrap="square">
            <a:spAutoFit/>
          </a:bodyPr>
          <a:lstStyle/>
          <a:p>
            <a:pPr>
              <a:lnSpc>
                <a:spcPct val="150000"/>
              </a:lnSpc>
            </a:pPr>
            <a:r>
              <a:rPr lang="es-ES" sz="2400" dirty="0"/>
              <a:t>Para crear un </a:t>
            </a:r>
            <a:r>
              <a:rPr lang="es-ES" sz="2400" dirty="0" err="1"/>
              <a:t>dataset</a:t>
            </a:r>
            <a:r>
              <a:rPr lang="es-ES" sz="2400" dirty="0"/>
              <a:t> especifico para uso en CNN debemos seguir los siguientes pasos:</a:t>
            </a:r>
          </a:p>
          <a:p>
            <a:pPr marL="342900" indent="-342900">
              <a:lnSpc>
                <a:spcPct val="200000"/>
              </a:lnSpc>
              <a:buFont typeface="+mj-lt"/>
              <a:buAutoNum type="arabicPeriod"/>
            </a:pPr>
            <a:r>
              <a:rPr lang="es-ES" sz="2400" dirty="0"/>
              <a:t>Definir las clases (objetos) que vamos a querer que la IA nos reconozca mediante visión por computador </a:t>
            </a:r>
          </a:p>
          <a:p>
            <a:pPr marL="342900" indent="-342900">
              <a:lnSpc>
                <a:spcPct val="200000"/>
              </a:lnSpc>
              <a:buFont typeface="+mj-lt"/>
              <a:buAutoNum type="arabicPeriod"/>
            </a:pPr>
            <a:r>
              <a:rPr lang="es-ES" sz="2400" dirty="0"/>
              <a:t>Crear </a:t>
            </a:r>
            <a:r>
              <a:rPr lang="es-ES" sz="2400" dirty="0" err="1"/>
              <a:t>Dataset</a:t>
            </a:r>
            <a:r>
              <a:rPr lang="es-ES" sz="2400" dirty="0"/>
              <a:t> de imágenes para entrenamiento usando (</a:t>
            </a:r>
            <a:r>
              <a:rPr lang="es-CO" sz="2400" b="1" dirty="0" err="1">
                <a:solidFill>
                  <a:schemeClr val="dk1"/>
                </a:solidFill>
                <a:ea typeface="Calibri"/>
                <a:cs typeface="Calibri"/>
                <a:sym typeface="Calibri"/>
              </a:rPr>
              <a:t>labelImg</a:t>
            </a:r>
            <a:r>
              <a:rPr lang="es-CO" sz="2400" b="1" dirty="0">
                <a:solidFill>
                  <a:schemeClr val="dk1"/>
                </a:solidFill>
                <a:ea typeface="Calibri"/>
                <a:cs typeface="Calibri"/>
                <a:sym typeface="Calibri"/>
              </a:rPr>
              <a:t>)</a:t>
            </a:r>
          </a:p>
          <a:p>
            <a:pPr marL="342900" indent="-342900">
              <a:lnSpc>
                <a:spcPct val="200000"/>
              </a:lnSpc>
              <a:buFont typeface="+mj-lt"/>
              <a:buAutoNum type="arabicPeriod"/>
            </a:pPr>
            <a:r>
              <a:rPr lang="es-CO" sz="2400" dirty="0">
                <a:solidFill>
                  <a:schemeClr val="dk1"/>
                </a:solidFill>
                <a:cs typeface="Calibri"/>
                <a:sym typeface="Calibri"/>
              </a:rPr>
              <a:t>Crear </a:t>
            </a:r>
            <a:r>
              <a:rPr lang="es-CO" sz="2400" dirty="0" err="1">
                <a:solidFill>
                  <a:schemeClr val="dk1"/>
                </a:solidFill>
                <a:cs typeface="Calibri"/>
                <a:sym typeface="Calibri"/>
              </a:rPr>
              <a:t>CVS</a:t>
            </a:r>
            <a:r>
              <a:rPr lang="es-CO" sz="2400" dirty="0">
                <a:solidFill>
                  <a:schemeClr val="dk1"/>
                </a:solidFill>
                <a:cs typeface="Calibri"/>
                <a:sym typeface="Calibri"/>
              </a:rPr>
              <a:t> con los mapeos de las clases asociadas a todas las </a:t>
            </a:r>
            <a:r>
              <a:rPr lang="es-CO" sz="2400" dirty="0" err="1">
                <a:solidFill>
                  <a:schemeClr val="dk1"/>
                </a:solidFill>
                <a:cs typeface="Calibri"/>
                <a:sym typeface="Calibri"/>
              </a:rPr>
              <a:t>imagenes</a:t>
            </a:r>
            <a:r>
              <a:rPr lang="es-CO" sz="2400" dirty="0">
                <a:solidFill>
                  <a:schemeClr val="dk1"/>
                </a:solidFill>
                <a:cs typeface="Calibri"/>
                <a:sym typeface="Calibri"/>
              </a:rPr>
              <a:t>.</a:t>
            </a:r>
          </a:p>
          <a:p>
            <a:pPr marL="342900" indent="-342900">
              <a:lnSpc>
                <a:spcPct val="200000"/>
              </a:lnSpc>
              <a:buFont typeface="+mj-lt"/>
              <a:buAutoNum type="arabicPeriod"/>
            </a:pPr>
            <a:r>
              <a:rPr lang="es-CO" sz="2400" dirty="0">
                <a:solidFill>
                  <a:schemeClr val="dk1"/>
                </a:solidFill>
                <a:cs typeface="Calibri"/>
                <a:sym typeface="Calibri"/>
              </a:rPr>
              <a:t>Crear </a:t>
            </a:r>
            <a:r>
              <a:rPr lang="es-CO" sz="2400" dirty="0" err="1">
                <a:solidFill>
                  <a:schemeClr val="dk1"/>
                </a:solidFill>
                <a:cs typeface="Calibri"/>
                <a:sym typeface="Calibri"/>
              </a:rPr>
              <a:t>dataframe</a:t>
            </a:r>
            <a:r>
              <a:rPr lang="es-CO" sz="2400" dirty="0">
                <a:solidFill>
                  <a:schemeClr val="dk1"/>
                </a:solidFill>
                <a:cs typeface="Calibri"/>
                <a:sym typeface="Calibri"/>
              </a:rPr>
              <a:t> (</a:t>
            </a:r>
            <a:r>
              <a:rPr lang="es-CO" sz="2400" dirty="0" err="1">
                <a:solidFill>
                  <a:schemeClr val="dk1"/>
                </a:solidFill>
                <a:cs typeface="Calibri"/>
                <a:sym typeface="Calibri"/>
              </a:rPr>
              <a:t>CVS+XML+IMAGENES</a:t>
            </a:r>
            <a:r>
              <a:rPr lang="es-CO" sz="2400" dirty="0">
                <a:solidFill>
                  <a:schemeClr val="dk1"/>
                </a:solidFill>
                <a:cs typeface="Calibri"/>
                <a:sym typeface="Calibri"/>
              </a:rPr>
              <a:t>)</a:t>
            </a:r>
          </a:p>
        </p:txBody>
      </p:sp>
      <p:sp>
        <p:nvSpPr>
          <p:cNvPr id="4" name="CuadroTexto 3">
            <a:extLst>
              <a:ext uri="{FF2B5EF4-FFF2-40B4-BE49-F238E27FC236}">
                <a16:creationId xmlns:a16="http://schemas.microsoft.com/office/drawing/2014/main" id="{B04D17ED-E6D0-4685-9598-83929558C914}"/>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188625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D5D8B6-E2CC-4984-A0E1-C0B71EA98E30}"/>
              </a:ext>
            </a:extLst>
          </p:cNvPr>
          <p:cNvSpPr/>
          <p:nvPr/>
        </p:nvSpPr>
        <p:spPr>
          <a:xfrm>
            <a:off x="1221091" y="1171212"/>
            <a:ext cx="11033578" cy="3046988"/>
          </a:xfrm>
          <a:prstGeom prst="rect">
            <a:avLst/>
          </a:prstGeom>
        </p:spPr>
        <p:txBody>
          <a:bodyPr wrap="square">
            <a:spAutoFit/>
          </a:bodyPr>
          <a:lstStyle/>
          <a:p>
            <a:r>
              <a:rPr lang="es-ES" sz="2400" b="1" dirty="0"/>
              <a:t>2.1 Definir las clases (objetos) que vamos a querer que la IA nos reconozca mediante visión por computador</a:t>
            </a:r>
            <a:r>
              <a:rPr lang="es-ES" sz="2400" dirty="0"/>
              <a:t>:</a:t>
            </a:r>
          </a:p>
          <a:p>
            <a:pPr indent="-342900">
              <a:buFont typeface="+mj-lt"/>
              <a:buAutoNum type="arabicPeriod"/>
            </a:pPr>
            <a:endParaRPr lang="es-ES" sz="2400" dirty="0"/>
          </a:p>
          <a:p>
            <a:r>
              <a:rPr lang="es-ES" sz="2400" dirty="0"/>
              <a:t>Debemos determinar que queremos que la IA nos reconozca en las imágenes (fotos o en video) o usar un </a:t>
            </a:r>
            <a:r>
              <a:rPr lang="es-ES" sz="2400" dirty="0" err="1"/>
              <a:t>dataset</a:t>
            </a:r>
            <a:r>
              <a:rPr lang="es-ES" sz="2400" dirty="0"/>
              <a:t> existente.</a:t>
            </a:r>
          </a:p>
          <a:p>
            <a:endParaRPr lang="es-ES" sz="2400" dirty="0"/>
          </a:p>
          <a:p>
            <a:r>
              <a:rPr lang="es-ES" sz="2400" dirty="0"/>
              <a:t>Existen grandes </a:t>
            </a:r>
            <a:r>
              <a:rPr lang="es-ES" sz="2400" dirty="0" err="1"/>
              <a:t>Dataset’s</a:t>
            </a:r>
            <a:r>
              <a:rPr lang="es-ES" sz="2400" dirty="0"/>
              <a:t> con clasificaciones de objetos ejemplo:</a:t>
            </a:r>
          </a:p>
          <a:p>
            <a:endParaRPr lang="es-ES" sz="2400" dirty="0"/>
          </a:p>
        </p:txBody>
      </p:sp>
      <p:sp>
        <p:nvSpPr>
          <p:cNvPr id="4" name="Rectángulo 3">
            <a:extLst>
              <a:ext uri="{FF2B5EF4-FFF2-40B4-BE49-F238E27FC236}">
                <a16:creationId xmlns:a16="http://schemas.microsoft.com/office/drawing/2014/main" id="{3E9DE88A-94A5-4381-86ED-C3D530F5A721}"/>
              </a:ext>
            </a:extLst>
          </p:cNvPr>
          <p:cNvSpPr/>
          <p:nvPr/>
        </p:nvSpPr>
        <p:spPr>
          <a:xfrm>
            <a:off x="1221091" y="6365047"/>
            <a:ext cx="4310988" cy="369332"/>
          </a:xfrm>
          <a:prstGeom prst="rect">
            <a:avLst/>
          </a:prstGeom>
        </p:spPr>
        <p:txBody>
          <a:bodyPr wrap="none">
            <a:spAutoFit/>
          </a:bodyPr>
          <a:lstStyle/>
          <a:p>
            <a:r>
              <a:rPr lang="es-CO" dirty="0">
                <a:hlinkClick r:id="rId3"/>
              </a:rPr>
              <a:t>https://www.cs.toronto.edu/~kriz/cifar.html</a:t>
            </a:r>
            <a:endParaRPr lang="es-CO" dirty="0"/>
          </a:p>
        </p:txBody>
      </p:sp>
      <p:pic>
        <p:nvPicPr>
          <p:cNvPr id="5" name="Imagen 4">
            <a:extLst>
              <a:ext uri="{FF2B5EF4-FFF2-40B4-BE49-F238E27FC236}">
                <a16:creationId xmlns:a16="http://schemas.microsoft.com/office/drawing/2014/main" id="{2734D1E0-9869-41C6-A9BB-7EE58FF2C9BA}"/>
              </a:ext>
            </a:extLst>
          </p:cNvPr>
          <p:cNvPicPr>
            <a:picLocks noChangeAspect="1"/>
          </p:cNvPicPr>
          <p:nvPr/>
        </p:nvPicPr>
        <p:blipFill>
          <a:blip r:embed="rId4"/>
          <a:stretch>
            <a:fillRect/>
          </a:stretch>
        </p:blipFill>
        <p:spPr>
          <a:xfrm>
            <a:off x="7787444" y="3400425"/>
            <a:ext cx="4467225" cy="3457575"/>
          </a:xfrm>
          <a:prstGeom prst="rect">
            <a:avLst/>
          </a:prstGeom>
        </p:spPr>
      </p:pic>
      <p:sp>
        <p:nvSpPr>
          <p:cNvPr id="6" name="Rectángulo 5">
            <a:extLst>
              <a:ext uri="{FF2B5EF4-FFF2-40B4-BE49-F238E27FC236}">
                <a16:creationId xmlns:a16="http://schemas.microsoft.com/office/drawing/2014/main" id="{84B0E7E2-F630-44F4-8EF7-02DDC38B2495}"/>
              </a:ext>
            </a:extLst>
          </p:cNvPr>
          <p:cNvSpPr/>
          <p:nvPr/>
        </p:nvSpPr>
        <p:spPr>
          <a:xfrm>
            <a:off x="1356557" y="3672912"/>
            <a:ext cx="6096000" cy="2400657"/>
          </a:xfrm>
          <a:prstGeom prst="rect">
            <a:avLst/>
          </a:prstGeom>
        </p:spPr>
        <p:txBody>
          <a:bodyPr>
            <a:spAutoFit/>
          </a:bodyPr>
          <a:lstStyle/>
          <a:p>
            <a:pPr marL="285750" indent="-285750">
              <a:buFont typeface="Arial" panose="020B0604020202020204" pitchFamily="34" charset="0"/>
              <a:buChar char="•"/>
            </a:pPr>
            <a:r>
              <a:rPr lang="es-CO" b="1" dirty="0"/>
              <a:t>CIFAR-10</a:t>
            </a:r>
            <a:r>
              <a:rPr lang="es-CO" dirty="0"/>
              <a:t>: </a:t>
            </a:r>
            <a:r>
              <a:rPr lang="es-ES" dirty="0"/>
              <a:t>consta de 60000 imágenes en color de 32x32 en 10 clases, con 6000 imágenes por clase. Hay 50000 imágenes de entrenamiento y 10000 imágenes de prueba.</a:t>
            </a:r>
            <a:endParaRPr lang="es-ES" sz="2400" dirty="0"/>
          </a:p>
          <a:p>
            <a:pPr marL="285750" indent="-285750">
              <a:buFont typeface="Arial" panose="020B0604020202020204" pitchFamily="34" charset="0"/>
              <a:buChar char="•"/>
            </a:pPr>
            <a:r>
              <a:rPr lang="es-CO" b="1" dirty="0"/>
              <a:t>CIFAR-100: </a:t>
            </a:r>
            <a:r>
              <a:rPr lang="es-ES" dirty="0"/>
              <a:t>es igual que el CIFAR-10, excepto que tiene 100 clases que contienen 600 imágenes cada una. Hay 500 imágenes de entrenamiento y 100 imágenes de prueba por clase</a:t>
            </a:r>
            <a:endParaRPr lang="es-CO" b="1" dirty="0"/>
          </a:p>
          <a:p>
            <a:endParaRPr lang="es-ES" sz="2400" dirty="0"/>
          </a:p>
        </p:txBody>
      </p:sp>
      <p:sp>
        <p:nvSpPr>
          <p:cNvPr id="7" name="CuadroTexto 6">
            <a:extLst>
              <a:ext uri="{FF2B5EF4-FFF2-40B4-BE49-F238E27FC236}">
                <a16:creationId xmlns:a16="http://schemas.microsoft.com/office/drawing/2014/main" id="{4B72B8AF-C0C1-498F-A209-338D9A90AA8E}"/>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35228850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oogle Shape;121;p74">
            <a:extLst>
              <a:ext uri="{FF2B5EF4-FFF2-40B4-BE49-F238E27FC236}">
                <a16:creationId xmlns:a16="http://schemas.microsoft.com/office/drawing/2014/main" id="{14CEDFB8-F85B-4F94-BC30-85F315ECEA79}"/>
              </a:ext>
            </a:extLst>
          </p:cNvPr>
          <p:cNvSpPr txBox="1"/>
          <p:nvPr/>
        </p:nvSpPr>
        <p:spPr>
          <a:xfrm>
            <a:off x="1221090" y="1222679"/>
            <a:ext cx="10970910" cy="5632271"/>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2000" b="1" i="0" u="none" strike="noStrike" cap="none" dirty="0">
                <a:solidFill>
                  <a:schemeClr val="dk1"/>
                </a:solidFill>
                <a:ea typeface="Arial"/>
                <a:cs typeface="Arial"/>
                <a:sym typeface="Arial"/>
              </a:rPr>
              <a:t>2.2. Descargar de internet </a:t>
            </a:r>
          </a:p>
          <a:p>
            <a:pPr marL="0" marR="0" lvl="0" indent="0" algn="l" rtl="0">
              <a:lnSpc>
                <a:spcPct val="100000"/>
              </a:lnSpc>
              <a:spcBef>
                <a:spcPts val="0"/>
              </a:spcBef>
              <a:spcAft>
                <a:spcPts val="0"/>
              </a:spcAft>
              <a:buNone/>
            </a:pPr>
            <a:r>
              <a:rPr lang="es-CO" sz="2000" dirty="0">
                <a:solidFill>
                  <a:schemeClr val="dk1"/>
                </a:solidFill>
                <a:ea typeface="Arial"/>
                <a:cs typeface="Arial"/>
                <a:sym typeface="Arial"/>
              </a:rPr>
              <a:t>Descargaremos 3</a:t>
            </a:r>
            <a:r>
              <a:rPr lang="es-CO" sz="2000" b="0" i="0" u="none" strike="noStrike" cap="none" dirty="0">
                <a:solidFill>
                  <a:schemeClr val="dk1"/>
                </a:solidFill>
                <a:ea typeface="Arial"/>
                <a:cs typeface="Arial"/>
                <a:sym typeface="Arial"/>
              </a:rPr>
              <a:t>0 imágenes (</a:t>
            </a:r>
            <a:r>
              <a:rPr lang="es-CO" sz="2000" b="1" i="0" u="none" strike="noStrike" cap="none" dirty="0">
                <a:solidFill>
                  <a:srgbClr val="FF0000"/>
                </a:solidFill>
                <a:ea typeface="Arial"/>
                <a:cs typeface="Arial"/>
                <a:sym typeface="Arial"/>
              </a:rPr>
              <a:t>preferiblemente </a:t>
            </a:r>
            <a:r>
              <a:rPr lang="es-CO" sz="2000" b="1" i="0" u="none" strike="noStrike" cap="none" dirty="0" err="1">
                <a:solidFill>
                  <a:srgbClr val="FF0000"/>
                </a:solidFill>
                <a:ea typeface="Arial"/>
                <a:cs typeface="Arial"/>
                <a:sym typeface="Arial"/>
              </a:rPr>
              <a:t>JPG</a:t>
            </a:r>
            <a:r>
              <a:rPr lang="es-CO" sz="2000" b="1" i="0" u="none" strike="noStrike" cap="none" dirty="0">
                <a:solidFill>
                  <a:srgbClr val="FF0000"/>
                </a:solidFill>
                <a:ea typeface="Arial"/>
                <a:cs typeface="Arial"/>
                <a:sym typeface="Arial"/>
              </a:rPr>
              <a:t> o JPEG pero todas con la misma extensión</a:t>
            </a:r>
            <a:r>
              <a:rPr lang="es-CO" sz="2000" b="0" i="0" u="none" strike="noStrike" cap="none" dirty="0">
                <a:solidFill>
                  <a:schemeClr val="dk1"/>
                </a:solidFill>
                <a:ea typeface="Arial"/>
                <a:cs typeface="Arial"/>
                <a:sym typeface="Arial"/>
              </a:rPr>
              <a:t>) donde salga el/los </a:t>
            </a:r>
            <a:r>
              <a:rPr lang="es-CO" sz="2000" b="1" i="0" u="none" strike="noStrike" cap="none" dirty="0">
                <a:solidFill>
                  <a:schemeClr val="dk1"/>
                </a:solidFill>
                <a:ea typeface="Arial"/>
                <a:cs typeface="Arial"/>
                <a:sym typeface="Arial"/>
              </a:rPr>
              <a:t>elementos </a:t>
            </a:r>
            <a:r>
              <a:rPr lang="es-CO" sz="2000" b="0" i="0" u="none" strike="noStrike" cap="none" dirty="0">
                <a:solidFill>
                  <a:schemeClr val="dk1"/>
                </a:solidFill>
                <a:ea typeface="Arial"/>
                <a:cs typeface="Arial"/>
                <a:sym typeface="Arial"/>
              </a:rPr>
              <a:t>que queremos que la IA identifique por visión artificial.</a:t>
            </a:r>
          </a:p>
          <a:p>
            <a:pPr marL="0" marR="0" lvl="0" indent="0" algn="l" rtl="0">
              <a:lnSpc>
                <a:spcPct val="100000"/>
              </a:lnSpc>
              <a:spcBef>
                <a:spcPts val="0"/>
              </a:spcBef>
              <a:spcAft>
                <a:spcPts val="0"/>
              </a:spcAft>
              <a:buNone/>
            </a:pPr>
            <a:endParaRPr lang="es-CO" sz="2000" dirty="0">
              <a:solidFill>
                <a:schemeClr val="dk1"/>
              </a:solidFill>
              <a:cs typeface="Arial"/>
              <a:sym typeface="Arial"/>
            </a:endParaRPr>
          </a:p>
          <a:p>
            <a:pPr algn="ctr"/>
            <a:r>
              <a:rPr lang="es-CO" sz="1600" dirty="0">
                <a:solidFill>
                  <a:srgbClr val="000000"/>
                </a:solidFill>
                <a:ea typeface="Arial"/>
                <a:cs typeface="Arial"/>
                <a:sym typeface="Arial"/>
              </a:rPr>
              <a:t>entre más diversas sean</a:t>
            </a:r>
            <a:r>
              <a:rPr lang="es-CO" sz="1600" b="1" dirty="0">
                <a:solidFill>
                  <a:srgbClr val="000000"/>
                </a:solidFill>
                <a:ea typeface="Arial"/>
                <a:cs typeface="Arial"/>
                <a:sym typeface="Arial"/>
              </a:rPr>
              <a:t> las imágenes (diferentes escenas, posiciones/ubicación/ángulos/iluminación/rotación/espacio/color/textura, tamaño dentro de la imagen y en caricaturas) </a:t>
            </a:r>
            <a:r>
              <a:rPr lang="es-CO" sz="1600" dirty="0">
                <a:solidFill>
                  <a:srgbClr val="000000"/>
                </a:solidFill>
                <a:ea typeface="Arial"/>
                <a:cs typeface="Arial"/>
                <a:sym typeface="Arial"/>
              </a:rPr>
              <a:t>…mejora la generalización (que es lo que buscamos) reducirá los sobreajustes (que es lo que soñamos).</a:t>
            </a:r>
          </a:p>
          <a:p>
            <a:pPr marL="0" marR="0" lvl="0" indent="0" algn="l" rtl="0">
              <a:lnSpc>
                <a:spcPct val="100000"/>
              </a:lnSpc>
              <a:spcBef>
                <a:spcPts val="0"/>
              </a:spcBef>
              <a:spcAft>
                <a:spcPts val="0"/>
              </a:spcAft>
              <a:buNone/>
            </a:pPr>
            <a:endParaRPr sz="1600" dirty="0"/>
          </a:p>
          <a:p>
            <a:pPr marL="0" marR="0" lvl="0" indent="0" algn="l" rtl="0">
              <a:lnSpc>
                <a:spcPct val="100000"/>
              </a:lnSpc>
              <a:spcBef>
                <a:spcPts val="0"/>
              </a:spcBef>
              <a:spcAft>
                <a:spcPts val="0"/>
              </a:spcAft>
              <a:buNone/>
            </a:pPr>
            <a:r>
              <a:rPr lang="es-CO" sz="2000" b="1" i="0" u="none" strike="noStrike" cap="none" dirty="0">
                <a:solidFill>
                  <a:schemeClr val="dk1"/>
                </a:solidFill>
                <a:ea typeface="Arial"/>
                <a:cs typeface="Arial"/>
                <a:sym typeface="Arial"/>
              </a:rPr>
              <a:t>Recomendaciones:</a:t>
            </a:r>
          </a:p>
          <a:p>
            <a:pPr marL="0" marR="0" lvl="0" indent="0" algn="l" rtl="0">
              <a:lnSpc>
                <a:spcPct val="100000"/>
              </a:lnSpc>
              <a:spcBef>
                <a:spcPts val="0"/>
              </a:spcBef>
              <a:spcAft>
                <a:spcPts val="0"/>
              </a:spcAft>
              <a:buNone/>
            </a:pPr>
            <a:endParaRPr sz="1600" dirty="0"/>
          </a:p>
          <a:p>
            <a:pPr marL="342900" indent="-342900">
              <a:buFont typeface="Arial" panose="020B0604020202020204" pitchFamily="34" charset="0"/>
              <a:buChar char="•"/>
            </a:pPr>
            <a:r>
              <a:rPr lang="es-CO" sz="2000" dirty="0">
                <a:solidFill>
                  <a:schemeClr val="dk1"/>
                </a:solidFill>
                <a:ea typeface="Arial"/>
                <a:cs typeface="Arial"/>
                <a:sym typeface="Arial"/>
              </a:rPr>
              <a:t>Definirles nombres cortos a cada imagen, ejemplo: leon1.jpg, leon2.jpg…</a:t>
            </a:r>
          </a:p>
          <a:p>
            <a:pPr marL="342900" marR="0" lvl="0" indent="-342900" algn="l" rtl="0">
              <a:lnSpc>
                <a:spcPct val="100000"/>
              </a:lnSpc>
              <a:spcBef>
                <a:spcPts val="0"/>
              </a:spcBef>
              <a:spcAft>
                <a:spcPts val="0"/>
              </a:spcAft>
              <a:buFont typeface="Arial" panose="020B0604020202020204" pitchFamily="34" charset="0"/>
              <a:buChar char="•"/>
            </a:pPr>
            <a:endParaRPr lang="es-CO" sz="2000" b="0" i="0" u="none" strike="noStrike" cap="none" dirty="0">
              <a:solidFill>
                <a:schemeClr val="dk1"/>
              </a:solidFill>
              <a:ea typeface="Arial"/>
              <a:cs typeface="Arial"/>
              <a:sym typeface="Arial"/>
            </a:endParaRPr>
          </a:p>
          <a:p>
            <a:pPr marL="342900" indent="-342900">
              <a:buFont typeface="Arial" panose="020B0604020202020204" pitchFamily="34" charset="0"/>
              <a:buChar char="•"/>
            </a:pPr>
            <a:r>
              <a:rPr lang="es-CO" sz="2000" dirty="0">
                <a:solidFill>
                  <a:schemeClr val="dk1"/>
                </a:solidFill>
                <a:ea typeface="Arial"/>
                <a:cs typeface="Arial"/>
                <a:sym typeface="Arial"/>
              </a:rPr>
              <a:t>Tamaño máximo </a:t>
            </a:r>
            <a:r>
              <a:rPr lang="es-CO" sz="2000" b="1" dirty="0">
                <a:solidFill>
                  <a:srgbClr val="FF0000"/>
                </a:solidFill>
                <a:ea typeface="Arial"/>
                <a:cs typeface="Arial"/>
                <a:sym typeface="Arial"/>
              </a:rPr>
              <a:t>0.5 MB </a:t>
            </a:r>
            <a:r>
              <a:rPr lang="es-CO" sz="2000" dirty="0">
                <a:solidFill>
                  <a:schemeClr val="dk1"/>
                </a:solidFill>
                <a:ea typeface="Arial"/>
                <a:cs typeface="Arial"/>
                <a:sym typeface="Arial"/>
              </a:rPr>
              <a:t>en cada imagen (si se supera ese limite, el algoritmo va demorar mucho realizando la </a:t>
            </a:r>
            <a:r>
              <a:rPr lang="es-CO" sz="2000" b="1" dirty="0">
                <a:solidFill>
                  <a:schemeClr val="dk1"/>
                </a:solidFill>
                <a:ea typeface="Arial"/>
                <a:cs typeface="Arial"/>
                <a:sym typeface="Arial"/>
              </a:rPr>
              <a:t>convoluciones</a:t>
            </a:r>
            <a:r>
              <a:rPr lang="es-CO" sz="2000" dirty="0">
                <a:solidFill>
                  <a:schemeClr val="dk1"/>
                </a:solidFill>
                <a:ea typeface="Arial"/>
                <a:cs typeface="Arial"/>
                <a:sym typeface="Arial"/>
              </a:rPr>
              <a:t> y el </a:t>
            </a:r>
            <a:r>
              <a:rPr lang="es-CO" sz="2000" b="1" dirty="0" err="1">
                <a:solidFill>
                  <a:schemeClr val="dk1"/>
                </a:solidFill>
                <a:ea typeface="Arial"/>
                <a:cs typeface="Arial"/>
                <a:sym typeface="Arial"/>
              </a:rPr>
              <a:t>pooling</a:t>
            </a:r>
            <a:r>
              <a:rPr lang="es-CO" sz="2000" dirty="0">
                <a:solidFill>
                  <a:schemeClr val="dk1"/>
                </a:solidFill>
                <a:ea typeface="Arial"/>
                <a:cs typeface="Arial"/>
                <a:sym typeface="Arial"/>
              </a:rPr>
              <a:t>)…recomiendo usar Herramientas como la web (</a:t>
            </a:r>
            <a:r>
              <a:rPr lang="es-CO" sz="2000" dirty="0">
                <a:hlinkClick r:id="rId3"/>
              </a:rPr>
              <a:t>https://bulkresizephotos.com/es</a:t>
            </a:r>
            <a:r>
              <a:rPr lang="es-CO" sz="2000" dirty="0"/>
              <a:t>) para redimensionar imágenes de forma masiva (</a:t>
            </a:r>
            <a:r>
              <a:rPr lang="es-CO" sz="2000" b="1" i="1" dirty="0">
                <a:solidFill>
                  <a:srgbClr val="FF0000"/>
                </a:solidFill>
              </a:rPr>
              <a:t>300 x 300 es lo máximo que deben tener las imágenes</a:t>
            </a:r>
            <a:r>
              <a:rPr lang="es-CO" sz="2000" dirty="0"/>
              <a:t>). </a:t>
            </a:r>
            <a:endParaRPr lang="es-CO" sz="2000" dirty="0">
              <a:solidFill>
                <a:schemeClr val="dk1"/>
              </a:solidFill>
              <a:ea typeface="Arial"/>
              <a:cs typeface="Arial"/>
              <a:sym typeface="Arial"/>
            </a:endParaRPr>
          </a:p>
          <a:p>
            <a:pPr marL="342900" marR="0" lvl="0" indent="-342900" algn="l" rtl="0">
              <a:lnSpc>
                <a:spcPct val="100000"/>
              </a:lnSpc>
              <a:spcBef>
                <a:spcPts val="0"/>
              </a:spcBef>
              <a:spcAft>
                <a:spcPts val="0"/>
              </a:spcAft>
              <a:buFont typeface="Arial" panose="020B0604020202020204" pitchFamily="34" charset="0"/>
              <a:buChar char="•"/>
            </a:pPr>
            <a:endParaRPr lang="es-CO" sz="2000" b="0" i="0" u="none" strike="noStrike" cap="none" dirty="0">
              <a:solidFill>
                <a:schemeClr val="dk1"/>
              </a:solidFill>
              <a:ea typeface="Arial"/>
              <a:cs typeface="Arial"/>
              <a:sym typeface="Arial"/>
            </a:endParaRPr>
          </a:p>
          <a:p>
            <a:pPr marL="342900" marR="0" lvl="0" indent="-342900" algn="l" rtl="0">
              <a:lnSpc>
                <a:spcPct val="100000"/>
              </a:lnSpc>
              <a:spcBef>
                <a:spcPts val="0"/>
              </a:spcBef>
              <a:spcAft>
                <a:spcPts val="0"/>
              </a:spcAft>
              <a:buFont typeface="Arial" panose="020B0604020202020204" pitchFamily="34" charset="0"/>
              <a:buChar char="•"/>
            </a:pPr>
            <a:r>
              <a:rPr lang="es-CO" sz="2000" b="0" i="0" u="none" strike="noStrike" cap="none" dirty="0">
                <a:solidFill>
                  <a:schemeClr val="dk1"/>
                </a:solidFill>
                <a:ea typeface="Arial"/>
                <a:cs typeface="Arial"/>
                <a:sym typeface="Arial"/>
              </a:rPr>
              <a:t>Para un trabajo profesional (final del semestre) se requieren mínimo </a:t>
            </a:r>
            <a:r>
              <a:rPr lang="es-CO" sz="2000" b="1" i="0" u="none" strike="noStrike" cap="none" dirty="0">
                <a:solidFill>
                  <a:schemeClr val="dk1"/>
                </a:solidFill>
                <a:ea typeface="Arial"/>
                <a:cs typeface="Arial"/>
                <a:sym typeface="Arial"/>
              </a:rPr>
              <a:t>200 imágenes (200x200x3) </a:t>
            </a:r>
            <a:r>
              <a:rPr lang="es-CO" sz="2000" b="0" i="0" u="none" strike="noStrike" cap="none" dirty="0">
                <a:solidFill>
                  <a:schemeClr val="dk1"/>
                </a:solidFill>
                <a:ea typeface="Arial"/>
                <a:cs typeface="Arial"/>
                <a:sym typeface="Arial"/>
              </a:rPr>
              <a:t>por cada uno de los objetos que queremos detectar.</a:t>
            </a:r>
          </a:p>
        </p:txBody>
      </p:sp>
      <p:sp>
        <p:nvSpPr>
          <p:cNvPr id="4" name="CuadroTexto 3">
            <a:extLst>
              <a:ext uri="{FF2B5EF4-FFF2-40B4-BE49-F238E27FC236}">
                <a16:creationId xmlns:a16="http://schemas.microsoft.com/office/drawing/2014/main" id="{F6EC25D1-F726-442D-9B76-0A8D9B12E986}"/>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
        <p:nvSpPr>
          <p:cNvPr id="2" name="CuadroTexto 1">
            <a:extLst>
              <a:ext uri="{FF2B5EF4-FFF2-40B4-BE49-F238E27FC236}">
                <a16:creationId xmlns:a16="http://schemas.microsoft.com/office/drawing/2014/main" id="{D7AE7AA1-C6E3-4D1F-9794-BCB4D42048CD}"/>
              </a:ext>
            </a:extLst>
          </p:cNvPr>
          <p:cNvSpPr txBox="1"/>
          <p:nvPr/>
        </p:nvSpPr>
        <p:spPr>
          <a:xfrm>
            <a:off x="10202590" y="5873579"/>
            <a:ext cx="1536639" cy="276999"/>
          </a:xfrm>
          <a:prstGeom prst="rect">
            <a:avLst/>
          </a:prstGeom>
          <a:noFill/>
        </p:spPr>
        <p:txBody>
          <a:bodyPr wrap="none" rtlCol="0">
            <a:spAutoFit/>
          </a:bodyPr>
          <a:lstStyle/>
          <a:p>
            <a:r>
              <a:rPr lang="es-CO" sz="1100" i="1" dirty="0"/>
              <a:t>Ancho </a:t>
            </a:r>
            <a:r>
              <a:rPr lang="es-CO" sz="1200" b="1" i="1" dirty="0"/>
              <a:t>X </a:t>
            </a:r>
            <a:r>
              <a:rPr lang="es-CO" sz="1100" i="1" dirty="0"/>
              <a:t>alto </a:t>
            </a:r>
            <a:r>
              <a:rPr lang="es-CO" sz="1200" b="1" i="1" dirty="0"/>
              <a:t>X </a:t>
            </a:r>
            <a:r>
              <a:rPr lang="es-CO" sz="1100" i="1" dirty="0"/>
              <a:t>canales</a:t>
            </a:r>
          </a:p>
        </p:txBody>
      </p:sp>
    </p:spTree>
    <p:extLst>
      <p:ext uri="{BB962C8B-B14F-4D97-AF65-F5344CB8AC3E}">
        <p14:creationId xmlns:p14="http://schemas.microsoft.com/office/powerpoint/2010/main" val="36071352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oogle Shape;121;p74">
            <a:extLst>
              <a:ext uri="{FF2B5EF4-FFF2-40B4-BE49-F238E27FC236}">
                <a16:creationId xmlns:a16="http://schemas.microsoft.com/office/drawing/2014/main" id="{14CEDFB8-F85B-4F94-BC30-85F315ECEA79}"/>
              </a:ext>
            </a:extLst>
          </p:cNvPr>
          <p:cNvSpPr txBox="1"/>
          <p:nvPr/>
        </p:nvSpPr>
        <p:spPr>
          <a:xfrm>
            <a:off x="1221090" y="1251040"/>
            <a:ext cx="10970910" cy="2554505"/>
          </a:xfrm>
          <a:prstGeom prst="rect">
            <a:avLst/>
          </a:prstGeom>
          <a:solidFill>
            <a:schemeClr val="bg1"/>
          </a:solidFill>
          <a:ln>
            <a:noFill/>
          </a:ln>
        </p:spPr>
        <p:txBody>
          <a:bodyPr spcFirstLastPara="1" wrap="square" lIns="91425" tIns="45700" rIns="91425" bIns="45700" anchor="t" anchorCtr="0">
            <a:spAutoFit/>
          </a:bodyPr>
          <a:lstStyle/>
          <a:p>
            <a:r>
              <a:rPr lang="es-CO" sz="2000" b="1" dirty="0">
                <a:solidFill>
                  <a:schemeClr val="dk1"/>
                </a:solidFill>
                <a:ea typeface="Arial"/>
                <a:cs typeface="Arial"/>
                <a:sym typeface="Arial"/>
              </a:rPr>
              <a:t>2.2. Descargar de internet </a:t>
            </a:r>
          </a:p>
          <a:p>
            <a:pPr marL="0" marR="0" lvl="0" indent="0" algn="l" rtl="0">
              <a:lnSpc>
                <a:spcPct val="100000"/>
              </a:lnSpc>
              <a:spcBef>
                <a:spcPts val="0"/>
              </a:spcBef>
              <a:spcAft>
                <a:spcPts val="0"/>
              </a:spcAft>
              <a:buNone/>
            </a:pPr>
            <a:r>
              <a:rPr lang="es-CO" sz="2000" i="0" u="none" strike="noStrike" cap="none" dirty="0">
                <a:solidFill>
                  <a:schemeClr val="dk1"/>
                </a:solidFill>
                <a:ea typeface="Arial"/>
                <a:cs typeface="Arial"/>
                <a:sym typeface="Arial"/>
              </a:rPr>
              <a:t>Para el ejercicio se descargaron imágenes:</a:t>
            </a:r>
          </a:p>
          <a:p>
            <a:pPr marL="342900" marR="0" lvl="0" indent="-342900" algn="l" rtl="0">
              <a:lnSpc>
                <a:spcPct val="100000"/>
              </a:lnSpc>
              <a:spcBef>
                <a:spcPts val="0"/>
              </a:spcBef>
              <a:spcAft>
                <a:spcPts val="0"/>
              </a:spcAft>
              <a:buFont typeface="Arial" panose="020B0604020202020204" pitchFamily="34" charset="0"/>
              <a:buChar char="•"/>
            </a:pPr>
            <a:r>
              <a:rPr lang="es-CO" sz="2000" dirty="0">
                <a:solidFill>
                  <a:schemeClr val="dk1"/>
                </a:solidFill>
                <a:ea typeface="Arial"/>
                <a:cs typeface="Arial"/>
                <a:sym typeface="Arial"/>
              </a:rPr>
              <a:t>20 Imágenes de leones.</a:t>
            </a:r>
          </a:p>
          <a:p>
            <a:pPr marL="342900" marR="0" lvl="0" indent="-342900" algn="l" rtl="0">
              <a:lnSpc>
                <a:spcPct val="100000"/>
              </a:lnSpc>
              <a:spcBef>
                <a:spcPts val="0"/>
              </a:spcBef>
              <a:spcAft>
                <a:spcPts val="0"/>
              </a:spcAft>
              <a:buFont typeface="Arial" panose="020B0604020202020204" pitchFamily="34" charset="0"/>
              <a:buChar char="•"/>
            </a:pPr>
            <a:r>
              <a:rPr lang="es-CO" sz="2000" dirty="0">
                <a:solidFill>
                  <a:schemeClr val="dk1"/>
                </a:solidFill>
                <a:ea typeface="Arial"/>
                <a:cs typeface="Arial"/>
                <a:sym typeface="Arial"/>
              </a:rPr>
              <a:t>2</a:t>
            </a:r>
            <a:r>
              <a:rPr lang="es-CO" sz="2000" i="0" u="none" strike="noStrike" cap="none" dirty="0">
                <a:solidFill>
                  <a:schemeClr val="dk1"/>
                </a:solidFill>
                <a:ea typeface="Arial"/>
                <a:cs typeface="Arial"/>
                <a:sym typeface="Arial"/>
              </a:rPr>
              <a:t>0 </a:t>
            </a:r>
            <a:r>
              <a:rPr lang="es-CO" sz="2000" dirty="0">
                <a:solidFill>
                  <a:schemeClr val="dk1"/>
                </a:solidFill>
                <a:ea typeface="Arial"/>
                <a:cs typeface="Arial"/>
                <a:sym typeface="Arial"/>
              </a:rPr>
              <a:t>imágenes de tigres.</a:t>
            </a:r>
          </a:p>
          <a:p>
            <a:pPr marL="342900" marR="0" lvl="0" indent="-342900" algn="l" rtl="0">
              <a:lnSpc>
                <a:spcPct val="100000"/>
              </a:lnSpc>
              <a:spcBef>
                <a:spcPts val="0"/>
              </a:spcBef>
              <a:spcAft>
                <a:spcPts val="0"/>
              </a:spcAft>
              <a:buFont typeface="Arial" panose="020B0604020202020204" pitchFamily="34" charset="0"/>
              <a:buChar char="•"/>
            </a:pPr>
            <a:r>
              <a:rPr lang="es-CO" sz="2000" dirty="0">
                <a:solidFill>
                  <a:schemeClr val="dk1"/>
                </a:solidFill>
                <a:ea typeface="Arial"/>
                <a:cs typeface="Arial"/>
                <a:sym typeface="Arial"/>
              </a:rPr>
              <a:t>20 imágenes de panteras</a:t>
            </a:r>
          </a:p>
          <a:p>
            <a:pPr marL="342900" marR="0" lvl="0" indent="-342900" algn="l" rtl="0">
              <a:lnSpc>
                <a:spcPct val="100000"/>
              </a:lnSpc>
              <a:spcBef>
                <a:spcPts val="0"/>
              </a:spcBef>
              <a:spcAft>
                <a:spcPts val="0"/>
              </a:spcAft>
              <a:buFont typeface="Arial" panose="020B0604020202020204" pitchFamily="34" charset="0"/>
              <a:buChar char="•"/>
            </a:pPr>
            <a:r>
              <a:rPr lang="es-CO" sz="2000" dirty="0">
                <a:solidFill>
                  <a:schemeClr val="dk1"/>
                </a:solidFill>
                <a:ea typeface="Arial"/>
                <a:cs typeface="Arial"/>
                <a:sym typeface="Arial"/>
              </a:rPr>
              <a:t>20 imágenes donde salen tigres, leones y panteras.</a:t>
            </a:r>
          </a:p>
          <a:p>
            <a:pPr marL="342900" marR="0" lvl="0" indent="-342900" algn="l" rtl="0">
              <a:lnSpc>
                <a:spcPct val="100000"/>
              </a:lnSpc>
              <a:spcBef>
                <a:spcPts val="0"/>
              </a:spcBef>
              <a:spcAft>
                <a:spcPts val="0"/>
              </a:spcAft>
              <a:buFont typeface="Arial" panose="020B0604020202020204" pitchFamily="34" charset="0"/>
              <a:buChar char="•"/>
            </a:pPr>
            <a:endParaRPr lang="es-CO" sz="2000" i="0" u="none" strike="noStrike" cap="none" dirty="0">
              <a:solidFill>
                <a:schemeClr val="dk1"/>
              </a:solidFill>
              <a:ea typeface="Arial"/>
              <a:cs typeface="Arial"/>
              <a:sym typeface="Arial"/>
            </a:endParaRPr>
          </a:p>
          <a:p>
            <a:pPr marR="0" lvl="0" algn="l" rtl="0">
              <a:lnSpc>
                <a:spcPct val="100000"/>
              </a:lnSpc>
              <a:spcBef>
                <a:spcPts val="0"/>
              </a:spcBef>
              <a:spcAft>
                <a:spcPts val="0"/>
              </a:spcAft>
            </a:pPr>
            <a:endParaRPr lang="es-CO" sz="2000" dirty="0">
              <a:solidFill>
                <a:schemeClr val="dk1"/>
              </a:solidFill>
              <a:ea typeface="Arial"/>
              <a:cs typeface="Arial"/>
              <a:sym typeface="Arial"/>
            </a:endParaRPr>
          </a:p>
        </p:txBody>
      </p:sp>
      <p:pic>
        <p:nvPicPr>
          <p:cNvPr id="5" name="Imagen 4">
            <a:extLst>
              <a:ext uri="{FF2B5EF4-FFF2-40B4-BE49-F238E27FC236}">
                <a16:creationId xmlns:a16="http://schemas.microsoft.com/office/drawing/2014/main" id="{79FEBE59-0BDA-4FB5-A2EC-CC54230078DC}"/>
              </a:ext>
            </a:extLst>
          </p:cNvPr>
          <p:cNvPicPr>
            <a:picLocks noChangeAspect="1"/>
          </p:cNvPicPr>
          <p:nvPr/>
        </p:nvPicPr>
        <p:blipFill>
          <a:blip r:embed="rId3"/>
          <a:stretch>
            <a:fillRect/>
          </a:stretch>
        </p:blipFill>
        <p:spPr>
          <a:xfrm>
            <a:off x="5338119" y="3503279"/>
            <a:ext cx="6853881" cy="3354721"/>
          </a:xfrm>
          <a:prstGeom prst="rect">
            <a:avLst/>
          </a:prstGeom>
        </p:spPr>
      </p:pic>
      <p:sp>
        <p:nvSpPr>
          <p:cNvPr id="7" name="Rectángulo 6">
            <a:extLst>
              <a:ext uri="{FF2B5EF4-FFF2-40B4-BE49-F238E27FC236}">
                <a16:creationId xmlns:a16="http://schemas.microsoft.com/office/drawing/2014/main" id="{7D2CBFF5-4FBE-4E41-ABBD-0235B40BD4E3}"/>
              </a:ext>
            </a:extLst>
          </p:cNvPr>
          <p:cNvSpPr/>
          <p:nvPr/>
        </p:nvSpPr>
        <p:spPr>
          <a:xfrm>
            <a:off x="1221089" y="3354600"/>
            <a:ext cx="3385095" cy="3170099"/>
          </a:xfrm>
          <a:prstGeom prst="rect">
            <a:avLst/>
          </a:prstGeom>
        </p:spPr>
        <p:txBody>
          <a:bodyPr wrap="square">
            <a:spAutoFit/>
          </a:bodyPr>
          <a:lstStyle/>
          <a:p>
            <a:pPr lvl="0"/>
            <a:r>
              <a:rPr lang="es-CO" b="1" dirty="0">
                <a:solidFill>
                  <a:schemeClr val="dk1"/>
                </a:solidFill>
                <a:ea typeface="Arial"/>
                <a:cs typeface="Arial"/>
                <a:sym typeface="Arial"/>
              </a:rPr>
              <a:t>TALLER:</a:t>
            </a:r>
          </a:p>
          <a:p>
            <a:pPr lvl="0"/>
            <a:endParaRPr lang="es-CO" dirty="0">
              <a:solidFill>
                <a:schemeClr val="dk1"/>
              </a:solidFill>
              <a:ea typeface="Arial"/>
              <a:cs typeface="Arial"/>
              <a:sym typeface="Arial"/>
            </a:endParaRPr>
          </a:p>
          <a:p>
            <a:pPr lvl="0"/>
            <a:r>
              <a:rPr lang="es-CO" dirty="0">
                <a:solidFill>
                  <a:schemeClr val="dk1"/>
                </a:solidFill>
                <a:ea typeface="Arial"/>
                <a:cs typeface="Arial"/>
                <a:sym typeface="Arial"/>
              </a:rPr>
              <a:t>Cada estudiante debe descargar de internet la misma cantidad de imágenes para mínimos tres  elementos/animales/cosas diferentes. </a:t>
            </a:r>
          </a:p>
          <a:p>
            <a:pPr lvl="0"/>
            <a:endParaRPr lang="es-CO" dirty="0">
              <a:solidFill>
                <a:schemeClr val="dk1"/>
              </a:solidFill>
              <a:ea typeface="Arial"/>
              <a:cs typeface="Arial"/>
              <a:sym typeface="Arial"/>
            </a:endParaRPr>
          </a:p>
          <a:p>
            <a:pPr lvl="0" algn="ctr"/>
            <a:r>
              <a:rPr lang="es-CO" sz="2800" b="1" dirty="0">
                <a:solidFill>
                  <a:srgbClr val="FF0000"/>
                </a:solidFill>
                <a:ea typeface="Arial"/>
                <a:cs typeface="Arial"/>
                <a:sym typeface="Arial"/>
              </a:rPr>
              <a:t>NO SE DEBEN REPETIR.</a:t>
            </a:r>
          </a:p>
        </p:txBody>
      </p:sp>
      <p:sp>
        <p:nvSpPr>
          <p:cNvPr id="8" name="CuadroTexto 7">
            <a:extLst>
              <a:ext uri="{FF2B5EF4-FFF2-40B4-BE49-F238E27FC236}">
                <a16:creationId xmlns:a16="http://schemas.microsoft.com/office/drawing/2014/main" id="{0AB2AAB9-09A2-4B06-8CC6-CE79D2F27636}"/>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3615148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Google Shape;133;p35">
            <a:extLst>
              <a:ext uri="{FF2B5EF4-FFF2-40B4-BE49-F238E27FC236}">
                <a16:creationId xmlns:a16="http://schemas.microsoft.com/office/drawing/2014/main" id="{4A08C9E0-8BEA-4441-8C3F-23AEC859A708}"/>
              </a:ext>
            </a:extLst>
          </p:cNvPr>
          <p:cNvSpPr txBox="1"/>
          <p:nvPr/>
        </p:nvSpPr>
        <p:spPr>
          <a:xfrm>
            <a:off x="1289465" y="1166862"/>
            <a:ext cx="10765802" cy="56322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2400" b="1" i="0" u="none" strike="noStrike" cap="none" dirty="0">
                <a:solidFill>
                  <a:schemeClr val="dk1"/>
                </a:solidFill>
                <a:ea typeface="Calibri"/>
                <a:cs typeface="Calibri"/>
                <a:sym typeface="Calibri"/>
              </a:rPr>
              <a:t>2.3 Etiquetar imágenes (</a:t>
            </a:r>
            <a:r>
              <a:rPr lang="es-CO" sz="2400" b="1" i="0" u="none" strike="noStrike" cap="none" dirty="0" err="1">
                <a:solidFill>
                  <a:schemeClr val="dk1"/>
                </a:solidFill>
                <a:ea typeface="Calibri"/>
                <a:cs typeface="Calibri"/>
                <a:sym typeface="Calibri"/>
              </a:rPr>
              <a:t>labels</a:t>
            </a:r>
            <a:r>
              <a:rPr lang="es-CO" sz="2400" b="1" i="0" u="none" strike="noStrike" cap="none" dirty="0">
                <a:solidFill>
                  <a:schemeClr val="dk1"/>
                </a:solidFill>
                <a:ea typeface="Calibri"/>
                <a:cs typeface="Calibri"/>
                <a:sym typeface="Calibri"/>
              </a:rPr>
              <a:t>).</a:t>
            </a:r>
          </a:p>
          <a:p>
            <a:pPr marL="0" marR="0" lvl="0" indent="0" algn="l" rtl="0">
              <a:lnSpc>
                <a:spcPct val="100000"/>
              </a:lnSpc>
              <a:spcBef>
                <a:spcPts val="0"/>
              </a:spcBef>
              <a:spcAft>
                <a:spcPts val="0"/>
              </a:spcAft>
              <a:buClr>
                <a:srgbClr val="000000"/>
              </a:buClr>
              <a:buSzPts val="3200"/>
              <a:buFont typeface="Arial"/>
              <a:buNone/>
            </a:pPr>
            <a:r>
              <a:rPr lang="es-CO" sz="2400" b="0" i="0" u="none" strike="noStrike" cap="none" dirty="0">
                <a:solidFill>
                  <a:schemeClr val="dk1"/>
                </a:solidFill>
                <a:ea typeface="Calibri"/>
                <a:cs typeface="Calibri"/>
                <a:sym typeface="Calibri"/>
              </a:rPr>
              <a:t>usaremos un programa llamado </a:t>
            </a:r>
            <a:r>
              <a:rPr lang="es-CO" sz="2400" b="1" i="0" u="none" strike="noStrike" cap="none" dirty="0" err="1">
                <a:solidFill>
                  <a:schemeClr val="dk1"/>
                </a:solidFill>
                <a:ea typeface="Calibri"/>
                <a:cs typeface="Calibri"/>
                <a:sym typeface="Calibri"/>
              </a:rPr>
              <a:t>labelImg</a:t>
            </a:r>
            <a:r>
              <a:rPr lang="es-CO" sz="2400" b="0" i="0" u="none" strike="noStrike" cap="none" dirty="0">
                <a:solidFill>
                  <a:schemeClr val="dk1"/>
                </a:solidFill>
                <a:ea typeface="Calibri"/>
                <a:cs typeface="Calibri"/>
                <a:sym typeface="Calibri"/>
              </a:rPr>
              <a:t> el cual nos facilitara el etiquetado de nuestras imágenes, para descargarlo e instalarlo entrar en su </a:t>
            </a:r>
            <a:r>
              <a:rPr lang="es-CO" sz="2400" b="0" i="0" u="none" strike="noStrike" cap="none" dirty="0" err="1">
                <a:solidFill>
                  <a:schemeClr val="dk1"/>
                </a:solidFill>
                <a:ea typeface="Calibri"/>
                <a:cs typeface="Calibri"/>
                <a:sym typeface="Calibri"/>
              </a:rPr>
              <a:t>Github</a:t>
            </a:r>
            <a:r>
              <a:rPr lang="es-CO" sz="2400" b="0" i="0" u="none" strike="noStrike" cap="none" dirty="0">
                <a:solidFill>
                  <a:schemeClr val="dk1"/>
                </a:solidFill>
                <a:ea typeface="Calibri"/>
                <a:cs typeface="Calibri"/>
                <a:sym typeface="Calibri"/>
              </a:rPr>
              <a:t>: </a:t>
            </a:r>
          </a:p>
          <a:p>
            <a:pPr marL="0" marR="0" lvl="0" indent="0" algn="l" rtl="0">
              <a:lnSpc>
                <a:spcPct val="100000"/>
              </a:lnSpc>
              <a:spcBef>
                <a:spcPts val="0"/>
              </a:spcBef>
              <a:spcAft>
                <a:spcPts val="0"/>
              </a:spcAft>
              <a:buClr>
                <a:srgbClr val="000000"/>
              </a:buClr>
              <a:buSzPts val="3200"/>
              <a:buFont typeface="Arial"/>
              <a:buNone/>
            </a:pPr>
            <a:endParaRPr sz="2400" b="0" i="0" u="none" strike="noStrike" cap="none" dirty="0">
              <a:solidFill>
                <a:srgbClr val="000000"/>
              </a:solidFil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s-CO" sz="2400" b="0" i="0" u="sng" strike="noStrike" cap="none" dirty="0">
                <a:solidFill>
                  <a:schemeClr val="dk1"/>
                </a:solidFill>
                <a:ea typeface="Calibri"/>
                <a:cs typeface="Calibri"/>
                <a:sym typeface="Calibri"/>
                <a:hlinkClick r:id="rId3"/>
              </a:rPr>
              <a:t>https://github.com/tzutalin/labelImg</a:t>
            </a:r>
            <a:r>
              <a:rPr lang="es-CO" sz="2400" b="0" i="0" u="none" strike="noStrike" cap="none" dirty="0">
                <a:solidFill>
                  <a:schemeClr val="dk1"/>
                </a:solidFill>
                <a:ea typeface="Calibri"/>
                <a:cs typeface="Calibri"/>
                <a:sym typeface="Calibri"/>
              </a:rPr>
              <a:t>   </a:t>
            </a:r>
            <a:endParaRPr sz="2400" b="0" i="0" u="none" strike="noStrike" cap="none" dirty="0">
              <a:solidFill>
                <a:srgbClr val="000000"/>
              </a:solidFil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endParaRPr sz="2400" b="0" i="0" u="none" strike="noStrike" cap="none" dirty="0">
              <a:solidFill>
                <a:schemeClr val="dk1"/>
              </a:solidFill>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s-CO" sz="2400" b="0" i="0" u="none" strike="noStrike" cap="none" dirty="0">
                <a:solidFill>
                  <a:schemeClr val="dk1"/>
                </a:solidFill>
                <a:ea typeface="Calibri"/>
                <a:cs typeface="Calibri"/>
                <a:sym typeface="Calibri"/>
              </a:rPr>
              <a:t>También pueden descargarlos para Windows o Linux desde:</a:t>
            </a:r>
          </a:p>
          <a:p>
            <a:pPr marL="0" marR="0" lvl="0" indent="0" algn="l" rtl="0">
              <a:lnSpc>
                <a:spcPct val="100000"/>
              </a:lnSpc>
              <a:spcBef>
                <a:spcPts val="0"/>
              </a:spcBef>
              <a:spcAft>
                <a:spcPts val="0"/>
              </a:spcAft>
              <a:buClr>
                <a:srgbClr val="000000"/>
              </a:buClr>
              <a:buSzPts val="3200"/>
              <a:buFont typeface="Arial"/>
              <a:buNone/>
            </a:pPr>
            <a:endParaRPr sz="2400" b="0" i="0" u="none" strike="noStrike" cap="none" dirty="0">
              <a:solidFill>
                <a:srgbClr val="000000"/>
              </a:solidFill>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s-CO" sz="2400" b="0" i="0" u="sng" strike="noStrike" cap="none" dirty="0">
                <a:solidFill>
                  <a:schemeClr val="dk1"/>
                </a:solidFill>
                <a:ea typeface="Calibri"/>
                <a:cs typeface="Calibri"/>
                <a:sym typeface="Calibri"/>
                <a:hlinkClick r:id="rId4"/>
              </a:rPr>
              <a:t>https://tzutalin.github.io/labelImg</a:t>
            </a:r>
            <a:endParaRPr sz="2400" b="0" i="0" u="sng" strike="noStrike" cap="none" dirty="0">
              <a:solidFill>
                <a:schemeClr val="dk1"/>
              </a:solidFill>
              <a:ea typeface="Calibri"/>
              <a:cs typeface="Calibri"/>
              <a:sym typeface="Calibri"/>
            </a:endParaRPr>
          </a:p>
          <a:p>
            <a:pPr marL="0" marR="0" lvl="0" indent="0" algn="ctr" rtl="0">
              <a:lnSpc>
                <a:spcPct val="100000"/>
              </a:lnSpc>
              <a:spcBef>
                <a:spcPts val="0"/>
              </a:spcBef>
              <a:spcAft>
                <a:spcPts val="0"/>
              </a:spcAft>
              <a:buClr>
                <a:srgbClr val="000000"/>
              </a:buClr>
              <a:buSzPts val="3200"/>
              <a:buFont typeface="Arial"/>
              <a:buNone/>
            </a:pPr>
            <a:endParaRPr sz="2400" b="0" i="0" u="sng" strike="noStrike" cap="none" dirty="0">
              <a:solidFill>
                <a:schemeClr val="dk1"/>
              </a:solidFill>
              <a:ea typeface="Calibri"/>
              <a:cs typeface="Calibri"/>
              <a:sym typeface="Calibri"/>
            </a:endParaRPr>
          </a:p>
          <a:p>
            <a:pPr marL="0" marR="0" lvl="0" indent="0" algn="ctr" rtl="0">
              <a:lnSpc>
                <a:spcPct val="100000"/>
              </a:lnSpc>
              <a:spcBef>
                <a:spcPts val="0"/>
              </a:spcBef>
              <a:spcAft>
                <a:spcPts val="0"/>
              </a:spcAft>
              <a:buNone/>
            </a:pPr>
            <a:r>
              <a:rPr lang="es-CO" sz="2400" b="0" i="0" u="sng" strike="noStrike" cap="none" dirty="0">
                <a:solidFill>
                  <a:schemeClr val="hlink"/>
                </a:solidFill>
                <a:ea typeface="Arial"/>
                <a:cs typeface="Arial"/>
                <a:sym typeface="Arial"/>
                <a:hlinkClick r:id="rId5"/>
              </a:rPr>
              <a:t>https://github.com/tzutalin/labelImg/releases</a:t>
            </a:r>
            <a:endParaRPr lang="es-CO" sz="2400" b="0" i="0" u="sng" strike="noStrike" cap="none" dirty="0">
              <a:solidFill>
                <a:schemeClr val="hlink"/>
              </a:solidFill>
              <a:ea typeface="Arial"/>
              <a:cs typeface="Arial"/>
              <a:sym typeface="Arial"/>
            </a:endParaRPr>
          </a:p>
          <a:p>
            <a:pPr marL="0" marR="0" lvl="0" indent="0" rtl="0">
              <a:lnSpc>
                <a:spcPct val="100000"/>
              </a:lnSpc>
              <a:spcBef>
                <a:spcPts val="0"/>
              </a:spcBef>
              <a:spcAft>
                <a:spcPts val="0"/>
              </a:spcAft>
              <a:buNone/>
            </a:pPr>
            <a:endParaRPr lang="es-CO" sz="2400" u="sng" dirty="0">
              <a:solidFill>
                <a:schemeClr val="hlink"/>
              </a:solidFill>
              <a:ea typeface="Arial"/>
              <a:cs typeface="Arial"/>
              <a:sym typeface="Arial"/>
            </a:endParaRPr>
          </a:p>
          <a:p>
            <a:pPr marL="0" marR="0" lvl="0" indent="0" rtl="0">
              <a:lnSpc>
                <a:spcPct val="100000"/>
              </a:lnSpc>
              <a:spcBef>
                <a:spcPts val="0"/>
              </a:spcBef>
              <a:spcAft>
                <a:spcPts val="0"/>
              </a:spcAft>
              <a:buNone/>
            </a:pPr>
            <a:r>
              <a:rPr lang="es-CO" sz="2400" b="1" i="0" strike="noStrike" cap="none" dirty="0">
                <a:ea typeface="Arial"/>
                <a:cs typeface="Arial"/>
                <a:sym typeface="Arial"/>
              </a:rPr>
              <a:t>Nota:</a:t>
            </a:r>
            <a:endParaRPr lang="es-CO" sz="2400" b="1" i="1" strike="noStrike" cap="none" dirty="0">
              <a:ea typeface="Arial"/>
              <a:cs typeface="Arial"/>
              <a:sym typeface="Arial"/>
            </a:endParaRPr>
          </a:p>
          <a:p>
            <a:pPr marL="0" marR="0" lvl="0" indent="0" rtl="0">
              <a:lnSpc>
                <a:spcPct val="100000"/>
              </a:lnSpc>
              <a:spcBef>
                <a:spcPts val="0"/>
              </a:spcBef>
              <a:spcAft>
                <a:spcPts val="0"/>
              </a:spcAft>
              <a:buNone/>
            </a:pPr>
            <a:r>
              <a:rPr lang="es-CO" sz="2400" i="1" dirty="0">
                <a:ea typeface="Arial"/>
                <a:cs typeface="Arial"/>
                <a:sym typeface="Arial"/>
              </a:rPr>
              <a:t>La carpeta </a:t>
            </a:r>
            <a:r>
              <a:rPr lang="es-CO" sz="2400" i="1" dirty="0" err="1">
                <a:ea typeface="Arial"/>
                <a:cs typeface="Arial"/>
                <a:sym typeface="Arial"/>
              </a:rPr>
              <a:t>labelImg</a:t>
            </a:r>
            <a:r>
              <a:rPr lang="es-CO" sz="2400" i="1" dirty="0">
                <a:ea typeface="Arial"/>
                <a:cs typeface="Arial"/>
                <a:sym typeface="Arial"/>
              </a:rPr>
              <a:t> es recomendable dejarla en la raíz (c:\</a:t>
            </a:r>
            <a:r>
              <a:rPr lang="es-CO" sz="2400" i="1" dirty="0" err="1">
                <a:ea typeface="Arial"/>
                <a:cs typeface="Arial"/>
                <a:sym typeface="Arial"/>
              </a:rPr>
              <a:t>labelImg</a:t>
            </a:r>
            <a:r>
              <a:rPr lang="es-CO" sz="2400" i="1" dirty="0">
                <a:ea typeface="Arial"/>
                <a:cs typeface="Arial"/>
                <a:sym typeface="Arial"/>
              </a:rPr>
              <a:t>)</a:t>
            </a:r>
            <a:endParaRPr sz="2400" b="0" i="1" strike="noStrike" cap="none" dirty="0">
              <a:ea typeface="Arial"/>
              <a:cs typeface="Arial"/>
              <a:sym typeface="Arial"/>
            </a:endParaRPr>
          </a:p>
          <a:p>
            <a:pPr marL="0" marR="0" lvl="0" indent="0" algn="ctr" rtl="0">
              <a:lnSpc>
                <a:spcPct val="100000"/>
              </a:lnSpc>
              <a:spcBef>
                <a:spcPts val="0"/>
              </a:spcBef>
              <a:spcAft>
                <a:spcPts val="0"/>
              </a:spcAft>
              <a:buClr>
                <a:srgbClr val="000000"/>
              </a:buClr>
              <a:buSzPts val="3200"/>
              <a:buFont typeface="Arial"/>
              <a:buNone/>
            </a:pPr>
            <a:r>
              <a:rPr lang="es-CO" sz="2400" b="0" i="0" u="none" strike="noStrike" cap="none" dirty="0">
                <a:solidFill>
                  <a:schemeClr val="dk1"/>
                </a:solidFill>
                <a:ea typeface="Calibri"/>
                <a:cs typeface="Calibri"/>
                <a:sym typeface="Calibri"/>
              </a:rPr>
              <a:t> </a:t>
            </a:r>
            <a:endParaRPr sz="2400" b="0" i="0" u="none" strike="noStrike" cap="none" dirty="0">
              <a:solidFill>
                <a:schemeClr val="dk1"/>
              </a:solidFill>
              <a:ea typeface="Calibri"/>
              <a:cs typeface="Calibri"/>
              <a:sym typeface="Calibri"/>
            </a:endParaRPr>
          </a:p>
        </p:txBody>
      </p:sp>
      <p:sp>
        <p:nvSpPr>
          <p:cNvPr id="8" name="CuadroTexto 7">
            <a:extLst>
              <a:ext uri="{FF2B5EF4-FFF2-40B4-BE49-F238E27FC236}">
                <a16:creationId xmlns:a16="http://schemas.microsoft.com/office/drawing/2014/main" id="{095E0458-1588-4EB8-ADBA-893FD2E58F51}"/>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4211192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D5D8B6-E2CC-4984-A0E1-C0B71EA98E30}"/>
              </a:ext>
            </a:extLst>
          </p:cNvPr>
          <p:cNvSpPr/>
          <p:nvPr/>
        </p:nvSpPr>
        <p:spPr>
          <a:xfrm>
            <a:off x="1221091" y="1171212"/>
            <a:ext cx="11033578" cy="830997"/>
          </a:xfrm>
          <a:prstGeom prst="rect">
            <a:avLst/>
          </a:prstGeom>
        </p:spPr>
        <p:txBody>
          <a:bodyPr wrap="square">
            <a:spAutoFit/>
          </a:bodyPr>
          <a:lstStyle/>
          <a:p>
            <a:r>
              <a:rPr lang="es-CO" sz="2400" b="1" dirty="0">
                <a:solidFill>
                  <a:schemeClr val="dk1"/>
                </a:solidFill>
                <a:ea typeface="Calibri"/>
                <a:cs typeface="Calibri"/>
                <a:sym typeface="Calibri"/>
              </a:rPr>
              <a:t>2.3 Etiquetar imágenes (</a:t>
            </a:r>
            <a:r>
              <a:rPr lang="es-CO" sz="2400" b="1" dirty="0" err="1">
                <a:solidFill>
                  <a:schemeClr val="dk1"/>
                </a:solidFill>
                <a:ea typeface="Calibri"/>
                <a:cs typeface="Calibri"/>
                <a:sym typeface="Calibri"/>
              </a:rPr>
              <a:t>labels</a:t>
            </a:r>
            <a:r>
              <a:rPr lang="es-CO" sz="2400" b="1" dirty="0">
                <a:solidFill>
                  <a:schemeClr val="dk1"/>
                </a:solidFill>
                <a:ea typeface="Calibri"/>
                <a:cs typeface="Calibri"/>
                <a:sym typeface="Calibri"/>
              </a:rPr>
              <a:t>).</a:t>
            </a:r>
          </a:p>
          <a:p>
            <a:pPr marL="457200" indent="-457200">
              <a:buAutoNum type="arabicPeriod" startAt="2"/>
            </a:pPr>
            <a:endParaRPr lang="es-CO" sz="2400" b="1" dirty="0">
              <a:solidFill>
                <a:schemeClr val="dk1"/>
              </a:solidFill>
              <a:ea typeface="Calibri"/>
              <a:cs typeface="Calibri"/>
              <a:sym typeface="Calibri"/>
            </a:endParaRPr>
          </a:p>
        </p:txBody>
      </p:sp>
      <p:pic>
        <p:nvPicPr>
          <p:cNvPr id="6" name="Google Shape;140;p76">
            <a:extLst>
              <a:ext uri="{FF2B5EF4-FFF2-40B4-BE49-F238E27FC236}">
                <a16:creationId xmlns:a16="http://schemas.microsoft.com/office/drawing/2014/main" id="{1827C089-7641-43E2-B500-F822402C1643}"/>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20298" y="1273914"/>
            <a:ext cx="4577697" cy="3234106"/>
          </a:xfrm>
          <a:prstGeom prst="rect">
            <a:avLst/>
          </a:prstGeom>
          <a:noFill/>
          <a:ln>
            <a:solidFill>
              <a:schemeClr val="tx1"/>
            </a:solidFill>
          </a:ln>
        </p:spPr>
      </p:pic>
      <p:sp>
        <p:nvSpPr>
          <p:cNvPr id="8" name="Google Shape;141;p76">
            <a:extLst>
              <a:ext uri="{FF2B5EF4-FFF2-40B4-BE49-F238E27FC236}">
                <a16:creationId xmlns:a16="http://schemas.microsoft.com/office/drawing/2014/main" id="{17456613-029C-4F26-85F6-60869179EEE0}"/>
              </a:ext>
            </a:extLst>
          </p:cNvPr>
          <p:cNvSpPr txBox="1"/>
          <p:nvPr/>
        </p:nvSpPr>
        <p:spPr>
          <a:xfrm>
            <a:off x="1373468" y="2043857"/>
            <a:ext cx="6146830" cy="2831504"/>
          </a:xfrm>
          <a:prstGeom prst="rect">
            <a:avLst/>
          </a:prstGeom>
          <a:noFill/>
          <a:ln>
            <a:noFill/>
          </a:ln>
        </p:spPr>
        <p:txBody>
          <a:bodyPr spcFirstLastPara="1" wrap="square" lIns="91425" tIns="45700" rIns="91425" bIns="45700" anchor="t" anchorCtr="0">
            <a:spAutoFit/>
          </a:bodyPr>
          <a:lstStyle/>
          <a:p>
            <a:pPr marL="342900" lvl="0" indent="-342900">
              <a:buFont typeface="+mj-lt"/>
              <a:buAutoNum type="arabicPeriod"/>
            </a:pPr>
            <a:r>
              <a:rPr lang="es-CO" sz="1600" b="0" i="0" u="none" strike="noStrike" cap="none" dirty="0">
                <a:solidFill>
                  <a:srgbClr val="000000"/>
                </a:solidFill>
                <a:ea typeface="Arial"/>
                <a:cs typeface="Arial"/>
                <a:sym typeface="Arial"/>
              </a:rPr>
              <a:t>Ingrese en la carpeta y en la subcarpeta </a:t>
            </a:r>
            <a:r>
              <a:rPr lang="es-CO" sz="1600" b="1" i="0" u="none" strike="noStrike" cap="none" dirty="0">
                <a:solidFill>
                  <a:srgbClr val="000000"/>
                </a:solidFill>
                <a:ea typeface="Arial"/>
                <a:cs typeface="Arial"/>
                <a:sym typeface="Arial"/>
              </a:rPr>
              <a:t>data, </a:t>
            </a:r>
            <a:r>
              <a:rPr lang="es-CO" sz="1600" i="0" u="none" strike="noStrike" cap="none" dirty="0">
                <a:solidFill>
                  <a:srgbClr val="000000"/>
                </a:solidFill>
                <a:ea typeface="Arial"/>
                <a:cs typeface="Arial"/>
                <a:sym typeface="Arial"/>
              </a:rPr>
              <a:t>abrir </a:t>
            </a:r>
            <a:r>
              <a:rPr lang="es-CO" sz="1600" dirty="0">
                <a:solidFill>
                  <a:srgbClr val="000000"/>
                </a:solidFill>
                <a:ea typeface="Arial"/>
                <a:cs typeface="Arial"/>
                <a:sym typeface="Arial"/>
              </a:rPr>
              <a:t>el archivo “</a:t>
            </a:r>
            <a:r>
              <a:rPr lang="es-CO" sz="1600" b="1" dirty="0">
                <a:solidFill>
                  <a:srgbClr val="000000"/>
                </a:solidFill>
                <a:ea typeface="Arial"/>
                <a:cs typeface="Arial"/>
                <a:sym typeface="Arial"/>
              </a:rPr>
              <a:t>predefined_classes.txt</a:t>
            </a:r>
            <a:r>
              <a:rPr lang="es-CO" sz="1600" dirty="0">
                <a:solidFill>
                  <a:srgbClr val="000000"/>
                </a:solidFill>
                <a:ea typeface="Arial"/>
                <a:cs typeface="Arial"/>
                <a:sym typeface="Arial"/>
              </a:rPr>
              <a:t>” y agregarle las clases que usted va a trabajar en su proyecto, ejemplo (</a:t>
            </a:r>
            <a:r>
              <a:rPr lang="es-CO" sz="1600" b="1" i="1" dirty="0" err="1">
                <a:solidFill>
                  <a:srgbClr val="000000"/>
                </a:solidFill>
                <a:ea typeface="Arial"/>
                <a:cs typeface="Arial"/>
                <a:sym typeface="Arial"/>
              </a:rPr>
              <a:t>lion</a:t>
            </a:r>
            <a:r>
              <a:rPr lang="es-CO" sz="1600" b="1" i="1" dirty="0">
                <a:solidFill>
                  <a:srgbClr val="000000"/>
                </a:solidFill>
                <a:ea typeface="Arial"/>
                <a:cs typeface="Arial"/>
                <a:sym typeface="Arial"/>
              </a:rPr>
              <a:t>, </a:t>
            </a:r>
            <a:r>
              <a:rPr lang="es-CO" sz="1600" b="1" i="1" dirty="0" err="1">
                <a:solidFill>
                  <a:srgbClr val="000000"/>
                </a:solidFill>
                <a:ea typeface="Arial"/>
                <a:cs typeface="Arial"/>
                <a:sym typeface="Arial"/>
              </a:rPr>
              <a:t>tiger</a:t>
            </a:r>
            <a:r>
              <a:rPr lang="es-CO" sz="1600" dirty="0">
                <a:solidFill>
                  <a:srgbClr val="000000"/>
                </a:solidFill>
                <a:ea typeface="Arial"/>
                <a:cs typeface="Arial"/>
                <a:sym typeface="Arial"/>
              </a:rPr>
              <a:t>)</a:t>
            </a:r>
          </a:p>
          <a:p>
            <a:pPr marL="342900" lvl="0" indent="-342900">
              <a:buFont typeface="+mj-lt"/>
              <a:buAutoNum type="arabicPeriod"/>
            </a:pPr>
            <a:r>
              <a:rPr lang="es-CO" sz="1600" dirty="0">
                <a:solidFill>
                  <a:srgbClr val="000000"/>
                </a:solidFill>
                <a:ea typeface="Arial"/>
                <a:cs typeface="Arial"/>
                <a:sym typeface="Arial"/>
              </a:rPr>
              <a:t>Una vez inicialice la aplicación dar clic en “</a:t>
            </a:r>
            <a:r>
              <a:rPr lang="es-CO" sz="1600" b="1" dirty="0">
                <a:solidFill>
                  <a:srgbClr val="000000"/>
                </a:solidFill>
                <a:ea typeface="Arial"/>
                <a:cs typeface="Arial"/>
                <a:sym typeface="Arial"/>
              </a:rPr>
              <a:t>Open </a:t>
            </a:r>
            <a:r>
              <a:rPr lang="es-CO" sz="1600" b="1" dirty="0" err="1">
                <a:solidFill>
                  <a:srgbClr val="000000"/>
                </a:solidFill>
                <a:ea typeface="Arial"/>
                <a:cs typeface="Arial"/>
                <a:sym typeface="Arial"/>
              </a:rPr>
              <a:t>Dir</a:t>
            </a:r>
            <a:r>
              <a:rPr lang="es-CO" sz="1600" dirty="0">
                <a:solidFill>
                  <a:srgbClr val="000000"/>
                </a:solidFill>
                <a:ea typeface="Arial"/>
                <a:cs typeface="Arial"/>
                <a:sym typeface="Arial"/>
              </a:rPr>
              <a:t>” y seleccionar el directorio donde están las imágenes.</a:t>
            </a:r>
          </a:p>
          <a:p>
            <a:pPr marL="342900" lvl="0" indent="-342900">
              <a:buFont typeface="+mj-lt"/>
              <a:buAutoNum type="arabicPeriod"/>
            </a:pPr>
            <a:r>
              <a:rPr lang="es-CO" sz="1600" b="0" i="0" u="none" strike="noStrike" cap="none" dirty="0">
                <a:solidFill>
                  <a:srgbClr val="000000"/>
                </a:solidFill>
                <a:ea typeface="Arial"/>
                <a:cs typeface="Arial"/>
                <a:sym typeface="Arial"/>
              </a:rPr>
              <a:t>Realice los recuadros en cada una de las imágenes y asígnele la etiqueta (</a:t>
            </a:r>
            <a:r>
              <a:rPr lang="es-CO" sz="1600" b="0" i="0" u="none" strike="noStrike" cap="none" dirty="0" err="1">
                <a:solidFill>
                  <a:srgbClr val="000000"/>
                </a:solidFill>
                <a:ea typeface="Arial"/>
                <a:cs typeface="Arial"/>
                <a:sym typeface="Arial"/>
              </a:rPr>
              <a:t>label</a:t>
            </a:r>
            <a:r>
              <a:rPr lang="es-CO" sz="1600" b="0" i="0" u="none" strike="noStrike" cap="none" dirty="0">
                <a:solidFill>
                  <a:srgbClr val="000000"/>
                </a:solidFill>
                <a:ea typeface="Arial"/>
                <a:cs typeface="Arial"/>
                <a:sym typeface="Arial"/>
              </a:rPr>
              <a:t>) del objeto/elemento que desea que la IA reconozca por visión.</a:t>
            </a:r>
          </a:p>
          <a:p>
            <a:pPr marL="342900" lvl="0" indent="-342900">
              <a:buFont typeface="+mj-lt"/>
              <a:buAutoNum type="arabicPeriod"/>
            </a:pPr>
            <a:r>
              <a:rPr lang="es-CO" sz="1600" dirty="0">
                <a:solidFill>
                  <a:srgbClr val="000000"/>
                </a:solidFill>
                <a:cs typeface="Arial"/>
                <a:sym typeface="Arial"/>
              </a:rPr>
              <a:t>Salve la anotación </a:t>
            </a:r>
            <a:r>
              <a:rPr lang="es-ES" sz="1600" dirty="0">
                <a:solidFill>
                  <a:srgbClr val="000000"/>
                </a:solidFill>
                <a:ea typeface="Arial"/>
                <a:cs typeface="Arial"/>
                <a:sym typeface="Arial"/>
              </a:rPr>
              <a:t>(</a:t>
            </a:r>
            <a:r>
              <a:rPr lang="es-ES" sz="1600" b="1" dirty="0" err="1">
                <a:sym typeface="Arial"/>
              </a:rPr>
              <a:t>SAVE</a:t>
            </a:r>
            <a:r>
              <a:rPr lang="es-ES" sz="1600" dirty="0">
                <a:solidFill>
                  <a:srgbClr val="000000"/>
                </a:solidFill>
                <a:ea typeface="Arial"/>
                <a:cs typeface="Arial"/>
                <a:sym typeface="Arial"/>
              </a:rPr>
              <a:t>), con eso se creara un archivo </a:t>
            </a:r>
            <a:r>
              <a:rPr lang="es-ES" sz="1600" dirty="0" err="1">
                <a:solidFill>
                  <a:srgbClr val="000000"/>
                </a:solidFill>
                <a:ea typeface="Arial"/>
                <a:cs typeface="Arial"/>
                <a:sym typeface="Arial"/>
              </a:rPr>
              <a:t>xml</a:t>
            </a:r>
            <a:r>
              <a:rPr lang="es-ES" sz="1600" dirty="0">
                <a:solidFill>
                  <a:srgbClr val="000000"/>
                </a:solidFill>
                <a:ea typeface="Arial"/>
                <a:cs typeface="Arial"/>
                <a:sym typeface="Arial"/>
              </a:rPr>
              <a:t> con el mismo nombre de la imagen </a:t>
            </a:r>
            <a:r>
              <a:rPr lang="es-CO" sz="1600" dirty="0">
                <a:solidFill>
                  <a:srgbClr val="000000"/>
                </a:solidFill>
                <a:cs typeface="Arial"/>
                <a:sym typeface="Arial"/>
              </a:rPr>
              <a:t>y siga con la siguiente imagen.</a:t>
            </a:r>
            <a:endParaRPr sz="1600" dirty="0"/>
          </a:p>
          <a:p>
            <a:pPr marL="0" marR="0" lvl="0" indent="0" algn="l" rtl="0">
              <a:lnSpc>
                <a:spcPct val="100000"/>
              </a:lnSpc>
              <a:spcBef>
                <a:spcPts val="0"/>
              </a:spcBef>
              <a:spcAft>
                <a:spcPts val="0"/>
              </a:spcAft>
              <a:buNone/>
            </a:pPr>
            <a:endParaRPr sz="1600" b="0" i="0" u="none" strike="noStrike" cap="none" dirty="0">
              <a:solidFill>
                <a:srgbClr val="000000"/>
              </a:solidFill>
              <a:ea typeface="Arial"/>
              <a:cs typeface="Arial"/>
              <a:sym typeface="Arial"/>
            </a:endParaRPr>
          </a:p>
        </p:txBody>
      </p:sp>
      <p:sp>
        <p:nvSpPr>
          <p:cNvPr id="4" name="Rectángulo 3">
            <a:extLst>
              <a:ext uri="{FF2B5EF4-FFF2-40B4-BE49-F238E27FC236}">
                <a16:creationId xmlns:a16="http://schemas.microsoft.com/office/drawing/2014/main" id="{4360C352-55D2-4308-92BE-91643732DE4E}"/>
              </a:ext>
            </a:extLst>
          </p:cNvPr>
          <p:cNvSpPr/>
          <p:nvPr/>
        </p:nvSpPr>
        <p:spPr>
          <a:xfrm>
            <a:off x="1221091" y="4917009"/>
            <a:ext cx="8795025" cy="1107996"/>
          </a:xfrm>
          <a:prstGeom prst="rect">
            <a:avLst/>
          </a:prstGeom>
        </p:spPr>
        <p:txBody>
          <a:bodyPr wrap="square">
            <a:spAutoFit/>
          </a:bodyPr>
          <a:lstStyle/>
          <a:p>
            <a:pPr lvl="0"/>
            <a:r>
              <a:rPr lang="es-ES" sz="1600" b="1" dirty="0">
                <a:solidFill>
                  <a:srgbClr val="000000"/>
                </a:solidFill>
                <a:ea typeface="Arial"/>
                <a:cs typeface="Arial"/>
                <a:sym typeface="Arial"/>
              </a:rPr>
              <a:t>Notas</a:t>
            </a:r>
            <a:r>
              <a:rPr lang="es-ES" sz="1600" dirty="0">
                <a:solidFill>
                  <a:srgbClr val="000000"/>
                </a:solidFill>
                <a:ea typeface="Arial"/>
                <a:cs typeface="Arial"/>
                <a:sym typeface="Arial"/>
              </a:rPr>
              <a:t>: </a:t>
            </a:r>
            <a:endParaRPr lang="es-ES" sz="1600" dirty="0"/>
          </a:p>
          <a:p>
            <a:pPr marL="285750" lvl="0" indent="-285750">
              <a:buClr>
                <a:srgbClr val="000000"/>
              </a:buClr>
              <a:buSzPts val="1400"/>
              <a:buFont typeface="Arial"/>
              <a:buChar char="•"/>
            </a:pPr>
            <a:r>
              <a:rPr lang="es-ES" sz="1600" dirty="0">
                <a:solidFill>
                  <a:srgbClr val="000000"/>
                </a:solidFill>
                <a:ea typeface="Arial"/>
                <a:cs typeface="Arial"/>
                <a:sym typeface="Arial"/>
              </a:rPr>
              <a:t>Cada recuadro debe tener un </a:t>
            </a:r>
            <a:r>
              <a:rPr lang="es-ES" sz="1600" b="1" dirty="0" err="1">
                <a:solidFill>
                  <a:srgbClr val="000000"/>
                </a:solidFill>
                <a:ea typeface="Arial"/>
                <a:cs typeface="Arial"/>
                <a:sym typeface="Arial"/>
              </a:rPr>
              <a:t>label</a:t>
            </a:r>
            <a:r>
              <a:rPr lang="es-ES" sz="1600" dirty="0">
                <a:solidFill>
                  <a:srgbClr val="000000"/>
                </a:solidFill>
                <a:ea typeface="Arial"/>
                <a:cs typeface="Arial"/>
                <a:sym typeface="Arial"/>
              </a:rPr>
              <a:t> </a:t>
            </a:r>
          </a:p>
          <a:p>
            <a:pPr marL="285750" lvl="0" indent="-285750">
              <a:buClr>
                <a:srgbClr val="000000"/>
              </a:buClr>
              <a:buSzPts val="1400"/>
              <a:buFont typeface="Arial"/>
              <a:buChar char="•"/>
            </a:pPr>
            <a:r>
              <a:rPr lang="es-ES" sz="1600" dirty="0">
                <a:solidFill>
                  <a:srgbClr val="000000"/>
                </a:solidFill>
                <a:ea typeface="Arial"/>
                <a:cs typeface="Arial"/>
                <a:sym typeface="Arial"/>
              </a:rPr>
              <a:t>El </a:t>
            </a:r>
            <a:r>
              <a:rPr lang="es-ES" sz="1600" b="1" dirty="0" err="1">
                <a:solidFill>
                  <a:srgbClr val="000000"/>
                </a:solidFill>
                <a:ea typeface="Arial"/>
                <a:cs typeface="Arial"/>
                <a:sym typeface="Arial"/>
              </a:rPr>
              <a:t>label</a:t>
            </a:r>
            <a:r>
              <a:rPr lang="es-ES" sz="1600" dirty="0">
                <a:solidFill>
                  <a:srgbClr val="000000"/>
                </a:solidFill>
                <a:ea typeface="Arial"/>
                <a:cs typeface="Arial"/>
                <a:sym typeface="Arial"/>
              </a:rPr>
              <a:t> sea siempre el mismo en todas las imágenes (misma ortografía y todas en </a:t>
            </a:r>
            <a:r>
              <a:rPr lang="es-ES" sz="1600" dirty="0" err="1">
                <a:solidFill>
                  <a:srgbClr val="000000"/>
                </a:solidFill>
                <a:ea typeface="Arial"/>
                <a:cs typeface="Arial"/>
                <a:sym typeface="Arial"/>
              </a:rPr>
              <a:t>minuscula</a:t>
            </a:r>
            <a:r>
              <a:rPr lang="es-ES" sz="1600" dirty="0">
                <a:solidFill>
                  <a:srgbClr val="000000"/>
                </a:solidFill>
                <a:ea typeface="Arial"/>
                <a:cs typeface="Arial"/>
                <a:sym typeface="Arial"/>
              </a:rPr>
              <a:t>).</a:t>
            </a:r>
            <a:endParaRPr lang="es-ES" sz="1600" dirty="0"/>
          </a:p>
          <a:p>
            <a:pPr marL="285750" lvl="0" indent="-285750">
              <a:buClr>
                <a:srgbClr val="000000"/>
              </a:buClr>
              <a:buSzPts val="1400"/>
              <a:buFont typeface="Arial"/>
              <a:buChar char="•"/>
            </a:pPr>
            <a:r>
              <a:rPr lang="es-ES" sz="1600" dirty="0">
                <a:solidFill>
                  <a:srgbClr val="000000"/>
                </a:solidFill>
                <a:ea typeface="Arial"/>
                <a:cs typeface="Arial"/>
                <a:sym typeface="Arial"/>
              </a:rPr>
              <a:t>Antes de cambiar de imagen salvar los cambios (</a:t>
            </a:r>
            <a:r>
              <a:rPr lang="es-ES" sz="1600" b="1" dirty="0" err="1">
                <a:sym typeface="Arial"/>
              </a:rPr>
              <a:t>SAVE</a:t>
            </a:r>
            <a:r>
              <a:rPr lang="es-ES" sz="1600" dirty="0">
                <a:solidFill>
                  <a:srgbClr val="000000"/>
                </a:solidFill>
                <a:ea typeface="Arial"/>
                <a:cs typeface="Arial"/>
                <a:sym typeface="Arial"/>
              </a:rPr>
              <a:t>)</a:t>
            </a:r>
            <a:endParaRPr lang="es-ES" sz="1600" dirty="0"/>
          </a:p>
        </p:txBody>
      </p:sp>
      <p:sp>
        <p:nvSpPr>
          <p:cNvPr id="9" name="CuadroTexto 8">
            <a:extLst>
              <a:ext uri="{FF2B5EF4-FFF2-40B4-BE49-F238E27FC236}">
                <a16:creationId xmlns:a16="http://schemas.microsoft.com/office/drawing/2014/main" id="{E6E1693D-6B09-4180-9B97-608ED24880C6}"/>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2469985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48D5D8B6-E2CC-4984-A0E1-C0B71EA98E30}"/>
              </a:ext>
            </a:extLst>
          </p:cNvPr>
          <p:cNvSpPr/>
          <p:nvPr/>
        </p:nvSpPr>
        <p:spPr>
          <a:xfrm>
            <a:off x="1221091" y="1171212"/>
            <a:ext cx="11033578" cy="830997"/>
          </a:xfrm>
          <a:prstGeom prst="rect">
            <a:avLst/>
          </a:prstGeom>
        </p:spPr>
        <p:txBody>
          <a:bodyPr wrap="square">
            <a:spAutoFit/>
          </a:bodyPr>
          <a:lstStyle/>
          <a:p>
            <a:r>
              <a:rPr lang="es-CO" sz="2400" b="1" dirty="0">
                <a:solidFill>
                  <a:schemeClr val="dk1"/>
                </a:solidFill>
                <a:ea typeface="Calibri"/>
                <a:cs typeface="Calibri"/>
                <a:sym typeface="Calibri"/>
              </a:rPr>
              <a:t>2.3 Etiquetar imágenes (</a:t>
            </a:r>
            <a:r>
              <a:rPr lang="es-CO" sz="2400" b="1" dirty="0" err="1">
                <a:solidFill>
                  <a:schemeClr val="dk1"/>
                </a:solidFill>
                <a:ea typeface="Calibri"/>
                <a:cs typeface="Calibri"/>
                <a:sym typeface="Calibri"/>
              </a:rPr>
              <a:t>labels</a:t>
            </a:r>
            <a:r>
              <a:rPr lang="es-CO" sz="2400" b="1" dirty="0">
                <a:solidFill>
                  <a:schemeClr val="dk1"/>
                </a:solidFill>
                <a:ea typeface="Calibri"/>
                <a:cs typeface="Calibri"/>
                <a:sym typeface="Calibri"/>
              </a:rPr>
              <a:t>).</a:t>
            </a:r>
          </a:p>
          <a:p>
            <a:pPr marL="457200" indent="-457200">
              <a:buAutoNum type="arabicPeriod" startAt="2"/>
            </a:pPr>
            <a:endParaRPr lang="es-CO" sz="2400" b="1" dirty="0">
              <a:solidFill>
                <a:schemeClr val="dk1"/>
              </a:solidFill>
              <a:ea typeface="Calibri"/>
              <a:cs typeface="Calibri"/>
              <a:sym typeface="Calibri"/>
            </a:endParaRPr>
          </a:p>
        </p:txBody>
      </p:sp>
      <p:sp>
        <p:nvSpPr>
          <p:cNvPr id="9" name="Google Shape;148;p77">
            <a:extLst>
              <a:ext uri="{FF2B5EF4-FFF2-40B4-BE49-F238E27FC236}">
                <a16:creationId xmlns:a16="http://schemas.microsoft.com/office/drawing/2014/main" id="{62B78701-DFC6-4F74-9BD7-5E903968686A}"/>
              </a:ext>
            </a:extLst>
          </p:cNvPr>
          <p:cNvSpPr txBox="1"/>
          <p:nvPr/>
        </p:nvSpPr>
        <p:spPr>
          <a:xfrm>
            <a:off x="1158422" y="1648784"/>
            <a:ext cx="11033578" cy="52318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1400" dirty="0">
                <a:solidFill>
                  <a:srgbClr val="000000"/>
                </a:solidFill>
                <a:latin typeface="Arial"/>
                <a:ea typeface="Arial"/>
                <a:cs typeface="Arial"/>
                <a:sym typeface="Arial"/>
              </a:rPr>
              <a:t>Verifique que en la</a:t>
            </a:r>
            <a:r>
              <a:rPr lang="es-CO" sz="1400" b="0" i="0" u="none" strike="noStrike" cap="none" dirty="0">
                <a:solidFill>
                  <a:srgbClr val="000000"/>
                </a:solidFill>
                <a:latin typeface="Arial"/>
                <a:ea typeface="Arial"/>
                <a:cs typeface="Arial"/>
                <a:sym typeface="Arial"/>
              </a:rPr>
              <a:t> carpeta donde están las </a:t>
            </a:r>
            <a:r>
              <a:rPr lang="es-CO" sz="1400" b="1" i="0" u="none" strike="noStrike" cap="none" dirty="0">
                <a:solidFill>
                  <a:srgbClr val="000000"/>
                </a:solidFill>
                <a:latin typeface="Arial"/>
                <a:ea typeface="Arial"/>
                <a:cs typeface="Arial"/>
                <a:sym typeface="Arial"/>
              </a:rPr>
              <a:t>imágenes </a:t>
            </a:r>
            <a:r>
              <a:rPr lang="es-CO" sz="1400" b="0" i="0" u="none" strike="noStrike" cap="none" dirty="0">
                <a:solidFill>
                  <a:srgbClr val="000000"/>
                </a:solidFill>
                <a:latin typeface="Arial"/>
                <a:ea typeface="Arial"/>
                <a:cs typeface="Arial"/>
                <a:sym typeface="Arial"/>
              </a:rPr>
              <a:t> este cada una de las imágenes y su respectivo archivo </a:t>
            </a:r>
            <a:r>
              <a:rPr lang="es-CO" sz="1400" b="1" i="0" u="none" strike="noStrike" cap="none" dirty="0">
                <a:solidFill>
                  <a:srgbClr val="000000"/>
                </a:solidFill>
                <a:latin typeface="Arial"/>
                <a:ea typeface="Arial"/>
                <a:cs typeface="Arial"/>
                <a:sym typeface="Arial"/>
              </a:rPr>
              <a:t>XML</a:t>
            </a:r>
            <a:r>
              <a:rPr lang="es-CO" sz="1400" b="0" i="0" u="none" strike="noStrike" cap="none" dirty="0">
                <a:solidFill>
                  <a:srgbClr val="000000"/>
                </a:solidFill>
                <a:latin typeface="Arial"/>
                <a:ea typeface="Arial"/>
                <a:cs typeface="Arial"/>
                <a:sym typeface="Arial"/>
              </a:rPr>
              <a:t> con el mismo nombre (estos archivos son las coordenadas donde se dibujaron los recuadros en cada imagen)</a:t>
            </a:r>
            <a:endParaRPr dirty="0"/>
          </a:p>
        </p:txBody>
      </p:sp>
      <p:pic>
        <p:nvPicPr>
          <p:cNvPr id="10" name="Google Shape;149;p77">
            <a:extLst>
              <a:ext uri="{FF2B5EF4-FFF2-40B4-BE49-F238E27FC236}">
                <a16:creationId xmlns:a16="http://schemas.microsoft.com/office/drawing/2014/main" id="{BC4DE07D-6B0B-437E-8126-6D65A90FD417}"/>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061943" y="2632783"/>
            <a:ext cx="4318025" cy="3416320"/>
          </a:xfrm>
          <a:prstGeom prst="rect">
            <a:avLst/>
          </a:prstGeom>
          <a:noFill/>
          <a:ln>
            <a:noFill/>
          </a:ln>
        </p:spPr>
      </p:pic>
      <p:pic>
        <p:nvPicPr>
          <p:cNvPr id="11" name="Google Shape;150;p77">
            <a:extLst>
              <a:ext uri="{FF2B5EF4-FFF2-40B4-BE49-F238E27FC236}">
                <a16:creationId xmlns:a16="http://schemas.microsoft.com/office/drawing/2014/main" id="{6958C6D6-4DA5-4557-B443-FFAE4BCE8107}"/>
              </a:ext>
            </a:extLst>
          </p:cNvPr>
          <p:cNvPicPr preferRelativeResize="0"/>
          <p:nvPr/>
        </p:nvPicPr>
        <p:blipFill rotWithShape="1">
          <a:blip r:embed="rId4">
            <a:alphaModFix/>
          </a:blip>
          <a:srcRect/>
          <a:stretch/>
        </p:blipFill>
        <p:spPr>
          <a:xfrm>
            <a:off x="6876049" y="2632782"/>
            <a:ext cx="4114800" cy="3933825"/>
          </a:xfrm>
          <a:prstGeom prst="rect">
            <a:avLst/>
          </a:prstGeom>
          <a:noFill/>
          <a:ln>
            <a:noFill/>
          </a:ln>
        </p:spPr>
      </p:pic>
      <p:sp>
        <p:nvSpPr>
          <p:cNvPr id="12" name="CuadroTexto 11">
            <a:extLst>
              <a:ext uri="{FF2B5EF4-FFF2-40B4-BE49-F238E27FC236}">
                <a16:creationId xmlns:a16="http://schemas.microsoft.com/office/drawing/2014/main" id="{5D039E77-204B-437B-B6CF-127B398A64D0}"/>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26957502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Google Shape;121;p74">
            <a:extLst>
              <a:ext uri="{FF2B5EF4-FFF2-40B4-BE49-F238E27FC236}">
                <a16:creationId xmlns:a16="http://schemas.microsoft.com/office/drawing/2014/main" id="{14CEDFB8-F85B-4F94-BC30-85F315ECEA79}"/>
              </a:ext>
            </a:extLst>
          </p:cNvPr>
          <p:cNvSpPr txBox="1"/>
          <p:nvPr/>
        </p:nvSpPr>
        <p:spPr>
          <a:xfrm>
            <a:off x="1221090" y="1251040"/>
            <a:ext cx="10970910" cy="5632271"/>
          </a:xfrm>
          <a:prstGeom prst="rect">
            <a:avLst/>
          </a:prstGeom>
          <a:solidFill>
            <a:schemeClr val="bg1"/>
          </a:solidFill>
          <a:ln>
            <a:noFill/>
          </a:ln>
        </p:spPr>
        <p:txBody>
          <a:bodyPr spcFirstLastPara="1" wrap="square" lIns="91425" tIns="45700" rIns="91425" bIns="45700" anchor="t" anchorCtr="0">
            <a:spAutoFit/>
          </a:bodyPr>
          <a:lstStyle/>
          <a:p>
            <a:pPr lvl="0" algn="just"/>
            <a:r>
              <a:rPr lang="es-ES" sz="2000" b="1" dirty="0">
                <a:solidFill>
                  <a:schemeClr val="dk1"/>
                </a:solidFill>
                <a:latin typeface="Arial"/>
                <a:ea typeface="Arial"/>
                <a:cs typeface="Arial"/>
                <a:sym typeface="Arial"/>
              </a:rPr>
              <a:t>2.2 </a:t>
            </a:r>
            <a:r>
              <a:rPr lang="es-CO" sz="2000" b="1" dirty="0">
                <a:solidFill>
                  <a:schemeClr val="dk1"/>
                </a:solidFill>
                <a:ea typeface="Arial"/>
                <a:cs typeface="Arial"/>
                <a:sym typeface="Arial"/>
              </a:rPr>
              <a:t>Descargar de internet</a:t>
            </a:r>
            <a:r>
              <a:rPr lang="es-ES" sz="2000" b="1" dirty="0">
                <a:solidFill>
                  <a:schemeClr val="dk1"/>
                </a:solidFill>
                <a:latin typeface="Arial"/>
                <a:ea typeface="Arial"/>
                <a:cs typeface="Arial"/>
                <a:sym typeface="Arial"/>
              </a:rPr>
              <a:t>: </a:t>
            </a:r>
          </a:p>
          <a:p>
            <a:pPr lvl="0" algn="just"/>
            <a:endParaRPr lang="es-ES" sz="2000" b="1" dirty="0">
              <a:solidFill>
                <a:schemeClr val="dk1"/>
              </a:solidFill>
              <a:latin typeface="Arial"/>
              <a:ea typeface="Arial"/>
              <a:cs typeface="Arial"/>
              <a:sym typeface="Arial"/>
            </a:endParaRPr>
          </a:p>
          <a:p>
            <a:pPr lvl="0" algn="just"/>
            <a:r>
              <a:rPr lang="es-ES" sz="2000" dirty="0">
                <a:solidFill>
                  <a:schemeClr val="dk1"/>
                </a:solidFill>
                <a:latin typeface="Arial"/>
                <a:ea typeface="Arial"/>
                <a:cs typeface="Arial"/>
                <a:sym typeface="Arial"/>
              </a:rPr>
              <a:t>Separar las imágenes en:</a:t>
            </a:r>
          </a:p>
          <a:p>
            <a:pPr lvl="0" algn="just"/>
            <a:endParaRPr lang="es-ES" sz="2000" dirty="0">
              <a:solidFill>
                <a:schemeClr val="dk1"/>
              </a:solidFill>
              <a:latin typeface="Arial"/>
              <a:ea typeface="Arial"/>
              <a:cs typeface="Arial"/>
              <a:sym typeface="Arial"/>
            </a:endParaRPr>
          </a:p>
          <a:p>
            <a:pPr marL="342900" lvl="0" indent="-342900" algn="just">
              <a:buFont typeface="Arial" panose="020B0604020202020204" pitchFamily="34" charset="0"/>
              <a:buChar char="•"/>
            </a:pPr>
            <a:r>
              <a:rPr lang="es-ES" sz="2000" dirty="0">
                <a:solidFill>
                  <a:schemeClr val="dk1"/>
                </a:solidFill>
                <a:latin typeface="Arial"/>
                <a:ea typeface="Arial"/>
                <a:cs typeface="Arial"/>
                <a:sym typeface="Arial"/>
              </a:rPr>
              <a:t>Entrenamiento</a:t>
            </a:r>
            <a:r>
              <a:rPr lang="es-ES" sz="2000" b="1" dirty="0">
                <a:solidFill>
                  <a:schemeClr val="dk1"/>
                </a:solidFill>
                <a:latin typeface="Arial"/>
                <a:ea typeface="Arial"/>
                <a:cs typeface="Arial"/>
                <a:sym typeface="Arial"/>
              </a:rPr>
              <a:t>(</a:t>
            </a:r>
            <a:r>
              <a:rPr lang="es-ES" sz="2000" b="1" dirty="0" err="1">
                <a:solidFill>
                  <a:schemeClr val="dk1"/>
                </a:solidFill>
                <a:latin typeface="Arial"/>
                <a:ea typeface="Arial"/>
                <a:cs typeface="Arial"/>
                <a:sym typeface="Arial"/>
              </a:rPr>
              <a:t>train</a:t>
            </a:r>
            <a:r>
              <a:rPr lang="es-ES" sz="2000" b="1" dirty="0">
                <a:solidFill>
                  <a:schemeClr val="dk1"/>
                </a:solidFill>
                <a:latin typeface="Arial"/>
                <a:ea typeface="Arial"/>
                <a:cs typeface="Arial"/>
                <a:sym typeface="Arial"/>
              </a:rPr>
              <a:t> 80%)</a:t>
            </a:r>
            <a:r>
              <a:rPr lang="es-ES" sz="2000" dirty="0">
                <a:solidFill>
                  <a:schemeClr val="dk1"/>
                </a:solidFill>
                <a:latin typeface="Arial"/>
                <a:ea typeface="Arial"/>
                <a:cs typeface="Arial"/>
                <a:sym typeface="Arial"/>
              </a:rPr>
              <a:t> </a:t>
            </a:r>
          </a:p>
          <a:p>
            <a:pPr marL="342900" lvl="0" indent="-342900" algn="just">
              <a:buFont typeface="Arial" panose="020B0604020202020204" pitchFamily="34" charset="0"/>
              <a:buChar char="•"/>
            </a:pPr>
            <a:r>
              <a:rPr lang="es-ES" sz="2000" dirty="0">
                <a:solidFill>
                  <a:schemeClr val="dk1"/>
                </a:solidFill>
                <a:latin typeface="Arial"/>
                <a:ea typeface="Arial"/>
                <a:cs typeface="Arial"/>
                <a:sym typeface="Arial"/>
              </a:rPr>
              <a:t>Testeo</a:t>
            </a:r>
            <a:r>
              <a:rPr lang="es-ES" sz="2000" b="1" dirty="0">
                <a:solidFill>
                  <a:schemeClr val="dk1"/>
                </a:solidFill>
                <a:latin typeface="Arial"/>
                <a:ea typeface="Arial"/>
                <a:cs typeface="Arial"/>
                <a:sym typeface="Arial"/>
              </a:rPr>
              <a:t> (test 20%)</a:t>
            </a:r>
            <a:endParaRPr lang="es-ES" sz="2000" dirty="0"/>
          </a:p>
          <a:p>
            <a:pPr lvl="0" algn="just">
              <a:buClr>
                <a:srgbClr val="000000"/>
              </a:buClr>
              <a:buSzPts val="1800"/>
            </a:pPr>
            <a:endParaRPr lang="es-ES" sz="2000" dirty="0">
              <a:solidFill>
                <a:schemeClr val="dk1"/>
              </a:solidFill>
              <a:latin typeface="Arial"/>
              <a:ea typeface="Arial"/>
              <a:cs typeface="Arial"/>
              <a:sym typeface="Arial"/>
            </a:endParaRPr>
          </a:p>
          <a:p>
            <a:pPr lvl="0" algn="just"/>
            <a:r>
              <a:rPr lang="es-ES" sz="2000" dirty="0">
                <a:solidFill>
                  <a:schemeClr val="dk1"/>
                </a:solidFill>
                <a:latin typeface="Arial"/>
                <a:ea typeface="Arial"/>
                <a:cs typeface="Arial"/>
                <a:sym typeface="Arial"/>
              </a:rPr>
              <a:t>Para ello es necesario crear dos  subcarpetas dentro de </a:t>
            </a:r>
            <a:r>
              <a:rPr lang="es-ES" sz="2000" b="1" dirty="0" err="1">
                <a:solidFill>
                  <a:srgbClr val="000000"/>
                </a:solidFill>
                <a:latin typeface="Arial"/>
                <a:ea typeface="Arial"/>
                <a:cs typeface="Arial"/>
                <a:sym typeface="Arial"/>
              </a:rPr>
              <a:t>deteccion_objetos</a:t>
            </a:r>
            <a:endParaRPr lang="es-ES" sz="2000" b="1" dirty="0">
              <a:solidFill>
                <a:srgbClr val="000000"/>
              </a:solidFill>
              <a:latin typeface="Arial"/>
              <a:ea typeface="Arial"/>
              <a:cs typeface="Arial"/>
              <a:sym typeface="Arial"/>
            </a:endParaRPr>
          </a:p>
          <a:p>
            <a:pPr lvl="0" algn="just"/>
            <a:endParaRPr lang="es-ES" sz="2000" dirty="0">
              <a:solidFill>
                <a:schemeClr val="dk1"/>
              </a:solidFill>
              <a:latin typeface="Arial"/>
              <a:ea typeface="Arial"/>
              <a:cs typeface="Arial"/>
              <a:sym typeface="Arial"/>
            </a:endParaRPr>
          </a:p>
          <a:p>
            <a:pPr marL="285750" lvl="0" indent="-285750" algn="just">
              <a:buClr>
                <a:srgbClr val="000000"/>
              </a:buClr>
              <a:buSzPts val="1800"/>
              <a:buFont typeface="Arial"/>
              <a:buChar char="•"/>
            </a:pPr>
            <a:r>
              <a:rPr lang="es-ES" sz="2000" b="1" dirty="0" err="1">
                <a:solidFill>
                  <a:schemeClr val="dk1"/>
                </a:solidFill>
                <a:latin typeface="Arial"/>
                <a:ea typeface="Arial"/>
                <a:cs typeface="Arial"/>
                <a:sym typeface="Arial"/>
              </a:rPr>
              <a:t>img_entrenamiento</a:t>
            </a:r>
            <a:r>
              <a:rPr lang="es-ES" sz="2000" dirty="0">
                <a:solidFill>
                  <a:schemeClr val="dk1"/>
                </a:solidFill>
                <a:latin typeface="Arial"/>
                <a:ea typeface="Arial"/>
                <a:cs typeface="Arial"/>
                <a:sym typeface="Arial"/>
              </a:rPr>
              <a:t>: donde colocaremos el 80% de las imágenes</a:t>
            </a:r>
            <a:endParaRPr lang="es-ES" sz="2000" dirty="0"/>
          </a:p>
          <a:p>
            <a:pPr marL="285750" lvl="0" indent="-285750" algn="just">
              <a:buClr>
                <a:srgbClr val="000000"/>
              </a:buClr>
              <a:buSzPts val="1800"/>
              <a:buFont typeface="Arial"/>
              <a:buChar char="•"/>
            </a:pPr>
            <a:r>
              <a:rPr lang="es-ES" sz="2000" b="1" dirty="0" err="1">
                <a:solidFill>
                  <a:schemeClr val="dk1"/>
                </a:solidFill>
                <a:latin typeface="Arial"/>
                <a:ea typeface="Arial"/>
                <a:cs typeface="Arial"/>
                <a:sym typeface="Arial"/>
              </a:rPr>
              <a:t>img_test</a:t>
            </a:r>
            <a:r>
              <a:rPr lang="es-ES" sz="2000" dirty="0">
                <a:solidFill>
                  <a:schemeClr val="dk1"/>
                </a:solidFill>
                <a:latin typeface="Arial"/>
                <a:ea typeface="Arial"/>
                <a:cs typeface="Arial"/>
                <a:sym typeface="Arial"/>
              </a:rPr>
              <a:t>: donde colocaremos el 20% de las imágenes.</a:t>
            </a:r>
          </a:p>
          <a:p>
            <a:pPr lvl="0" algn="just"/>
            <a:endParaRPr lang="es-ES" sz="2000" dirty="0">
              <a:solidFill>
                <a:schemeClr val="dk1"/>
              </a:solidFill>
              <a:latin typeface="Arial"/>
              <a:ea typeface="Arial"/>
              <a:cs typeface="Arial"/>
              <a:sym typeface="Arial"/>
            </a:endParaRPr>
          </a:p>
          <a:p>
            <a:pPr lvl="0" algn="just"/>
            <a:r>
              <a:rPr lang="es-ES" sz="2000" dirty="0">
                <a:solidFill>
                  <a:schemeClr val="dk1"/>
                </a:solidFill>
                <a:latin typeface="Arial"/>
                <a:ea typeface="Arial"/>
                <a:cs typeface="Arial"/>
                <a:sym typeface="Arial"/>
              </a:rPr>
              <a:t>Copiar las imágenes con sus respectivos archivos </a:t>
            </a:r>
            <a:r>
              <a:rPr lang="es-ES" sz="2000" b="1" dirty="0" err="1">
                <a:solidFill>
                  <a:schemeClr val="dk1"/>
                </a:solidFill>
                <a:latin typeface="Arial"/>
                <a:ea typeface="Arial"/>
                <a:cs typeface="Arial"/>
                <a:sym typeface="Arial"/>
              </a:rPr>
              <a:t>xml</a:t>
            </a:r>
            <a:r>
              <a:rPr lang="es-ES" sz="2000" dirty="0">
                <a:solidFill>
                  <a:schemeClr val="dk1"/>
                </a:solidFill>
                <a:latin typeface="Arial"/>
                <a:ea typeface="Arial"/>
                <a:cs typeface="Arial"/>
                <a:sym typeface="Arial"/>
              </a:rPr>
              <a:t> que están en la carpeta de </a:t>
            </a:r>
            <a:r>
              <a:rPr lang="es-ES" sz="2000" b="1" dirty="0" err="1">
                <a:solidFill>
                  <a:srgbClr val="000000"/>
                </a:solidFill>
                <a:latin typeface="Arial"/>
                <a:ea typeface="Arial"/>
                <a:cs typeface="Arial"/>
                <a:sym typeface="Arial"/>
              </a:rPr>
              <a:t>deteccion_objetos</a:t>
            </a:r>
            <a:r>
              <a:rPr lang="es-ES" sz="2000" b="1" dirty="0">
                <a:solidFill>
                  <a:srgbClr val="000000"/>
                </a:solidFill>
                <a:latin typeface="Arial"/>
                <a:ea typeface="Arial"/>
                <a:cs typeface="Arial"/>
                <a:sym typeface="Arial"/>
              </a:rPr>
              <a:t>\</a:t>
            </a:r>
            <a:r>
              <a:rPr lang="es-ES" sz="2000" b="1" dirty="0" err="1">
                <a:solidFill>
                  <a:srgbClr val="000000"/>
                </a:solidFill>
                <a:latin typeface="Arial"/>
                <a:ea typeface="Arial"/>
                <a:cs typeface="Arial"/>
                <a:sym typeface="Arial"/>
              </a:rPr>
              <a:t>images</a:t>
            </a:r>
            <a:r>
              <a:rPr lang="es-ES" sz="2000" b="1" dirty="0">
                <a:solidFill>
                  <a:srgbClr val="000000"/>
                </a:solidFill>
                <a:latin typeface="Arial"/>
                <a:ea typeface="Arial"/>
                <a:cs typeface="Arial"/>
                <a:sym typeface="Arial"/>
              </a:rPr>
              <a:t>.</a:t>
            </a:r>
          </a:p>
          <a:p>
            <a:pPr lvl="0" algn="just"/>
            <a:endParaRPr lang="es-ES" sz="2000" b="1" dirty="0">
              <a:solidFill>
                <a:srgbClr val="000000"/>
              </a:solidFill>
              <a:latin typeface="Arial"/>
              <a:ea typeface="Arial"/>
              <a:cs typeface="Arial"/>
              <a:sym typeface="Arial"/>
            </a:endParaRPr>
          </a:p>
          <a:p>
            <a:pPr lvl="0" algn="just"/>
            <a:r>
              <a:rPr lang="es-ES" sz="2000" b="1" dirty="0">
                <a:solidFill>
                  <a:srgbClr val="000000"/>
                </a:solidFill>
                <a:latin typeface="Arial"/>
                <a:ea typeface="Arial"/>
                <a:cs typeface="Arial"/>
                <a:sym typeface="Arial"/>
              </a:rPr>
              <a:t>Nota:</a:t>
            </a:r>
            <a:endParaRPr lang="es-ES" sz="2000" dirty="0">
              <a:solidFill>
                <a:srgbClr val="000000"/>
              </a:solidFill>
              <a:latin typeface="Arial"/>
              <a:ea typeface="Arial"/>
              <a:cs typeface="Arial"/>
              <a:sym typeface="Arial"/>
            </a:endParaRPr>
          </a:p>
          <a:p>
            <a:pPr marR="0" lvl="0" algn="l" rtl="0">
              <a:lnSpc>
                <a:spcPct val="100000"/>
              </a:lnSpc>
              <a:spcBef>
                <a:spcPts val="0"/>
              </a:spcBef>
              <a:spcAft>
                <a:spcPts val="0"/>
              </a:spcAft>
            </a:pPr>
            <a:r>
              <a:rPr lang="es-ES" sz="2000" i="1" dirty="0">
                <a:solidFill>
                  <a:srgbClr val="000000"/>
                </a:solidFill>
                <a:latin typeface="Arial"/>
                <a:ea typeface="Arial"/>
                <a:cs typeface="Arial"/>
                <a:sym typeface="Arial"/>
              </a:rPr>
              <a:t>Tratar de dejar en test imágenes que tengan relación con las de entrenamiento (ejemplo dejar al menos una imagen en criatura).</a:t>
            </a:r>
            <a:endParaRPr lang="es-CO" sz="2000" i="1" dirty="0">
              <a:solidFill>
                <a:schemeClr val="dk1"/>
              </a:solidFill>
              <a:ea typeface="Arial"/>
              <a:cs typeface="Arial"/>
              <a:sym typeface="Arial"/>
            </a:endParaRPr>
          </a:p>
        </p:txBody>
      </p:sp>
      <p:sp>
        <p:nvSpPr>
          <p:cNvPr id="8" name="CuadroTexto 7">
            <a:extLst>
              <a:ext uri="{FF2B5EF4-FFF2-40B4-BE49-F238E27FC236}">
                <a16:creationId xmlns:a16="http://schemas.microsoft.com/office/drawing/2014/main" id="{2E1255C9-65B8-44E2-BC69-AF2EC2822C1B}"/>
              </a:ext>
            </a:extLst>
          </p:cNvPr>
          <p:cNvSpPr txBox="1"/>
          <p:nvPr/>
        </p:nvSpPr>
        <p:spPr>
          <a:xfrm>
            <a:off x="1512606" y="492953"/>
            <a:ext cx="7323746" cy="523220"/>
          </a:xfrm>
          <a:prstGeom prst="rect">
            <a:avLst/>
          </a:prstGeom>
          <a:noFill/>
        </p:spPr>
        <p:txBody>
          <a:bodyPr wrap="square" rtlCol="0">
            <a:spAutoFit/>
          </a:bodyPr>
          <a:lstStyle/>
          <a:p>
            <a:r>
              <a:rPr lang="es-ES" sz="2800" b="1" dirty="0">
                <a:solidFill>
                  <a:srgbClr val="0D5274"/>
                </a:solidFill>
                <a:effectLst>
                  <a:outerShdw blurRad="38100" dist="38100" dir="2700000" algn="tl">
                    <a:srgbClr val="000000">
                      <a:alpha val="43137"/>
                    </a:srgbClr>
                  </a:outerShdw>
                </a:effectLst>
              </a:rPr>
              <a:t>2. Crear </a:t>
            </a:r>
            <a:r>
              <a:rPr lang="es-ES" sz="2800" b="1" dirty="0" err="1">
                <a:solidFill>
                  <a:srgbClr val="0D5274"/>
                </a:solidFill>
                <a:effectLst>
                  <a:outerShdw blurRad="38100" dist="38100" dir="2700000" algn="tl">
                    <a:srgbClr val="000000">
                      <a:alpha val="43137"/>
                    </a:srgbClr>
                  </a:outerShdw>
                </a:effectLst>
              </a:rPr>
              <a:t>Dataset</a:t>
            </a:r>
            <a:r>
              <a:rPr lang="es-ES" sz="2800" b="1" dirty="0">
                <a:solidFill>
                  <a:srgbClr val="0D5274"/>
                </a:solidFill>
                <a:effectLst>
                  <a:outerShdw blurRad="38100" dist="38100" dir="2700000" algn="tl">
                    <a:srgbClr val="000000">
                      <a:alpha val="43137"/>
                    </a:srgbClr>
                  </a:outerShdw>
                </a:effectLst>
              </a:rPr>
              <a:t> de entrenamiento y pruebas</a:t>
            </a:r>
          </a:p>
        </p:txBody>
      </p:sp>
    </p:spTree>
    <p:extLst>
      <p:ext uri="{BB962C8B-B14F-4D97-AF65-F5344CB8AC3E}">
        <p14:creationId xmlns:p14="http://schemas.microsoft.com/office/powerpoint/2010/main" val="7161034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32;p2">
            <a:extLst>
              <a:ext uri="{FF2B5EF4-FFF2-40B4-BE49-F238E27FC236}">
                <a16:creationId xmlns:a16="http://schemas.microsoft.com/office/drawing/2014/main" id="{234246A6-AC5E-4AA0-8781-6FF398AA6111}"/>
              </a:ext>
            </a:extLst>
          </p:cNvPr>
          <p:cNvSpPr txBox="1"/>
          <p:nvPr/>
        </p:nvSpPr>
        <p:spPr>
          <a:xfrm>
            <a:off x="127633" y="2932836"/>
            <a:ext cx="12127035" cy="335472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1" i="0" u="none" strike="noStrike" cap="none" dirty="0" err="1">
                <a:solidFill>
                  <a:srgbClr val="FFC000"/>
                </a:solidFill>
                <a:ea typeface="Arial"/>
                <a:cs typeface="Arial"/>
                <a:sym typeface="Arial"/>
              </a:rPr>
              <a:t>Faculty</a:t>
            </a:r>
            <a:r>
              <a:rPr lang="es-CO" sz="3200" b="1" i="0" u="none" strike="noStrike" cap="none" dirty="0">
                <a:solidFill>
                  <a:srgbClr val="FFC000"/>
                </a:solidFill>
                <a:ea typeface="Arial"/>
                <a:cs typeface="Arial"/>
                <a:sym typeface="Arial"/>
              </a:rPr>
              <a:t>: </a:t>
            </a:r>
            <a:r>
              <a:rPr lang="es-CO" sz="3200" b="0" i="0" u="none" strike="noStrike" cap="none" dirty="0" err="1">
                <a:solidFill>
                  <a:srgbClr val="FFC000"/>
                </a:solidFill>
                <a:ea typeface="Arial"/>
                <a:cs typeface="Arial"/>
                <a:sym typeface="Arial"/>
              </a:rPr>
              <a:t>systems</a:t>
            </a:r>
            <a:r>
              <a:rPr lang="es-CO" sz="3200" b="0" i="0" u="none" strike="noStrike" cap="none" dirty="0">
                <a:solidFill>
                  <a:srgbClr val="FFC000"/>
                </a:solidFill>
                <a:ea typeface="Arial"/>
                <a:cs typeface="Arial"/>
                <a:sym typeface="Arial"/>
              </a:rPr>
              <a:t> </a:t>
            </a:r>
            <a:r>
              <a:rPr lang="es-CO" sz="3200" b="0" i="0" u="none" strike="noStrike" cap="none" dirty="0" err="1">
                <a:solidFill>
                  <a:srgbClr val="FFC000"/>
                </a:solidFill>
                <a:ea typeface="Arial"/>
                <a:cs typeface="Arial"/>
                <a:sym typeface="Arial"/>
              </a:rPr>
              <a:t>engineer</a:t>
            </a:r>
            <a:endParaRPr sz="3200" b="0" i="0" u="none" strike="noStrike" cap="none" dirty="0">
              <a:solidFill>
                <a:srgbClr val="FFC000"/>
              </a:solidFil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s-CO" sz="3200" b="1" i="0" u="none" strike="noStrike" cap="none" dirty="0" err="1">
                <a:solidFill>
                  <a:srgbClr val="FFC000"/>
                </a:solidFill>
                <a:ea typeface="Arial"/>
                <a:cs typeface="Arial"/>
                <a:sym typeface="Arial"/>
              </a:rPr>
              <a:t>Course</a:t>
            </a:r>
            <a:r>
              <a:rPr lang="es-CO" sz="3200" b="1" i="0" u="none" strike="noStrike" cap="none" dirty="0">
                <a:solidFill>
                  <a:srgbClr val="FFC000"/>
                </a:solidFill>
                <a:ea typeface="Arial"/>
                <a:cs typeface="Arial"/>
                <a:sym typeface="Arial"/>
              </a:rPr>
              <a:t>: </a:t>
            </a:r>
            <a:r>
              <a:rPr lang="es-CO" sz="3200" b="0" i="0" u="none" strike="noStrike" cap="none" dirty="0">
                <a:solidFill>
                  <a:srgbClr val="FFC000"/>
                </a:solidFill>
                <a:ea typeface="Arial"/>
                <a:cs typeface="Arial"/>
                <a:sym typeface="Arial"/>
              </a:rPr>
              <a:t>Deep Learning</a:t>
            </a:r>
            <a:endParaRPr sz="3200" b="1" i="0" u="none" strike="noStrike" cap="none" dirty="0">
              <a:solidFill>
                <a:srgbClr val="FFC000"/>
              </a:solidFill>
              <a:ea typeface="Arial"/>
              <a:cs typeface="Arial"/>
              <a:sym typeface="Arial"/>
            </a:endParaRPr>
          </a:p>
          <a:p>
            <a:pPr>
              <a:buSzPts val="3200"/>
            </a:pPr>
            <a:r>
              <a:rPr lang="es-CO" sz="3200" b="1" i="0" u="none" strike="noStrike" cap="none" dirty="0" err="1">
                <a:solidFill>
                  <a:srgbClr val="FFC000"/>
                </a:solidFill>
                <a:ea typeface="Arial"/>
                <a:cs typeface="Arial"/>
                <a:sym typeface="Arial"/>
              </a:rPr>
              <a:t>Topic</a:t>
            </a:r>
            <a:r>
              <a:rPr lang="es-CO" sz="3200" b="1" i="0" u="none" strike="noStrike" cap="none" dirty="0">
                <a:solidFill>
                  <a:srgbClr val="FFC000"/>
                </a:solidFill>
                <a:ea typeface="Arial"/>
                <a:cs typeface="Arial"/>
                <a:sym typeface="Arial"/>
              </a:rPr>
              <a:t>:  </a:t>
            </a:r>
            <a:r>
              <a:rPr lang="es-CO" sz="3200" b="0" i="0" u="none" strike="noStrike" cap="none" dirty="0">
                <a:solidFill>
                  <a:srgbClr val="FFC000"/>
                </a:solidFill>
                <a:ea typeface="Arial"/>
                <a:cs typeface="Arial"/>
                <a:sym typeface="Arial"/>
              </a:rPr>
              <a:t>CNN-</a:t>
            </a:r>
            <a:r>
              <a:rPr lang="es-CO" sz="3200" dirty="0">
                <a:solidFill>
                  <a:srgbClr val="FFC000"/>
                </a:solidFill>
              </a:rPr>
              <a:t>visión por computadora (</a:t>
            </a:r>
            <a:r>
              <a:rPr lang="es-CO" sz="3200" dirty="0" err="1">
                <a:solidFill>
                  <a:srgbClr val="FFC000"/>
                </a:solidFill>
              </a:rPr>
              <a:t>Dataset’s</a:t>
            </a:r>
            <a:r>
              <a:rPr lang="es-CO" sz="3200" dirty="0">
                <a:solidFill>
                  <a:srgbClr val="FFC000"/>
                </a:solidFill>
              </a:rPr>
              <a:t> </a:t>
            </a:r>
            <a:r>
              <a:rPr lang="es-CO" sz="3200" dirty="0" err="1">
                <a:solidFill>
                  <a:srgbClr val="FFC000"/>
                </a:solidFill>
              </a:rPr>
              <a:t>train</a:t>
            </a:r>
            <a:r>
              <a:rPr lang="es-CO" sz="3200" dirty="0">
                <a:solidFill>
                  <a:srgbClr val="FFC000"/>
                </a:solidFill>
              </a:rPr>
              <a:t>/test)</a:t>
            </a:r>
          </a:p>
          <a:p>
            <a:pPr>
              <a:buSzPts val="3200"/>
            </a:pPr>
            <a:r>
              <a:rPr lang="es-CO" sz="2800" b="1" i="0" u="none" strike="noStrike" cap="none" dirty="0">
                <a:solidFill>
                  <a:srgbClr val="FFC000"/>
                </a:solidFill>
                <a:ea typeface="Arial"/>
                <a:cs typeface="Arial"/>
                <a:sym typeface="Arial"/>
              </a:rPr>
              <a:t>___________________________________________</a:t>
            </a:r>
            <a:endParaRPr sz="1400" b="0" i="0" u="none" strike="noStrike" cap="none" dirty="0">
              <a:solidFill>
                <a:srgbClr val="FFC000"/>
              </a:solidFil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ea typeface="Arial"/>
                <a:cs typeface="Arial"/>
                <a:sym typeface="Arial"/>
              </a:rPr>
              <a:t>Professor</a:t>
            </a:r>
            <a:r>
              <a:rPr lang="es-CO" sz="2800" b="1" i="0" u="none" strike="noStrike" cap="none" dirty="0">
                <a:solidFill>
                  <a:srgbClr val="FFC000"/>
                </a:solidFill>
                <a:ea typeface="Arial"/>
                <a:cs typeface="Arial"/>
                <a:sym typeface="Arial"/>
              </a:rPr>
              <a:t>:</a:t>
            </a:r>
            <a:r>
              <a:rPr lang="es-CO" sz="2800" b="0" i="0" u="none" strike="noStrike" cap="none" dirty="0">
                <a:solidFill>
                  <a:srgbClr val="FFC000"/>
                </a:solidFill>
                <a:ea typeface="Arial"/>
                <a:cs typeface="Arial"/>
                <a:sym typeface="Arial"/>
              </a:rPr>
              <a:t> 	Luis Fernando Castellanos Guarin</a:t>
            </a:r>
            <a:endParaRPr sz="1400" b="0" i="0" u="none" strike="noStrike" cap="none" dirty="0">
              <a:solidFill>
                <a:srgbClr val="FFC000"/>
              </a:solidFil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FFC000"/>
                </a:solidFill>
                <a:ea typeface="Arial"/>
                <a:cs typeface="Arial"/>
                <a:sym typeface="Arial"/>
              </a:rPr>
              <a:t>Email:</a:t>
            </a:r>
            <a:r>
              <a:rPr lang="es-CO" sz="2800" b="0" i="0" u="none" strike="noStrike" cap="none" dirty="0">
                <a:solidFill>
                  <a:srgbClr val="FFC000"/>
                </a:solidFill>
                <a:ea typeface="Arial"/>
                <a:cs typeface="Arial"/>
                <a:sym typeface="Arial"/>
              </a:rPr>
              <a:t> 	</a:t>
            </a:r>
            <a:r>
              <a:rPr lang="es-CO" sz="2800" b="0" i="0" u="sng" strike="noStrike" cap="none" dirty="0">
                <a:solidFill>
                  <a:srgbClr val="FFC000"/>
                </a:solidFill>
                <a:ea typeface="Arial"/>
                <a:cs typeface="Arial"/>
                <a:sym typeface="Arial"/>
                <a:hlinkClick r:id="rId3">
                  <a:extLst>
                    <a:ext uri="{A12FA001-AC4F-418D-AE19-62706E023703}">
                      <ahyp:hlinkClr xmlns:ahyp="http://schemas.microsoft.com/office/drawing/2018/hyperlinkcolor" val="tx"/>
                    </a:ext>
                  </a:extLst>
                </a:hlinkClick>
              </a:rPr>
              <a:t>Luis.castellanosg@usantoto.edu.co</a:t>
            </a:r>
            <a:endParaRPr sz="2800" b="0" i="0" u="none" strike="noStrike" cap="none" dirty="0">
              <a:solidFill>
                <a:srgbClr val="FFC000"/>
              </a:solidFil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ea typeface="Arial"/>
                <a:cs typeface="Arial"/>
                <a:sym typeface="Arial"/>
              </a:rPr>
              <a:t>Phone</a:t>
            </a:r>
            <a:r>
              <a:rPr lang="es-CO" sz="2800" b="1" i="0" u="none" strike="noStrike" cap="none" dirty="0">
                <a:solidFill>
                  <a:srgbClr val="FFC000"/>
                </a:solidFill>
                <a:ea typeface="Arial"/>
                <a:cs typeface="Arial"/>
                <a:sym typeface="Arial"/>
              </a:rPr>
              <a:t>: </a:t>
            </a:r>
            <a:r>
              <a:rPr lang="es-CO" sz="2800" b="0" i="0" u="none" strike="noStrike" cap="none" dirty="0">
                <a:solidFill>
                  <a:srgbClr val="FFC000"/>
                </a:solidFill>
                <a:ea typeface="Arial"/>
                <a:cs typeface="Arial"/>
                <a:sym typeface="Arial"/>
              </a:rPr>
              <a:t>     	3214582098</a:t>
            </a:r>
            <a:endParaRPr sz="3200" b="0" i="0" u="none" strike="noStrike" cap="none" dirty="0">
              <a:solidFill>
                <a:srgbClr val="FFC000"/>
              </a:solidFill>
              <a:ea typeface="Arial"/>
              <a:cs typeface="Arial"/>
              <a:sym typeface="Arial"/>
            </a:endParaRPr>
          </a:p>
        </p:txBody>
      </p:sp>
    </p:spTree>
    <p:extLst>
      <p:ext uri="{BB962C8B-B14F-4D97-AF65-F5344CB8AC3E}">
        <p14:creationId xmlns:p14="http://schemas.microsoft.com/office/powerpoint/2010/main" val="162762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44D7C0-38F2-48DB-B2F8-CE3DFF5EE4C0}"/>
              </a:ext>
            </a:extLst>
          </p:cNvPr>
          <p:cNvSpPr txBox="1"/>
          <p:nvPr/>
        </p:nvSpPr>
        <p:spPr>
          <a:xfrm>
            <a:off x="1213503" y="2213361"/>
            <a:ext cx="10978497" cy="3477875"/>
          </a:xfrm>
          <a:prstGeom prst="rect">
            <a:avLst/>
          </a:prstGeom>
          <a:noFill/>
        </p:spPr>
        <p:txBody>
          <a:bodyPr wrap="square" rtlCol="0">
            <a:spAutoFit/>
          </a:bodyPr>
          <a:lstStyle/>
          <a:p>
            <a:pPr algn="just"/>
            <a:r>
              <a:rPr lang="es-ES" sz="4400" b="1" dirty="0"/>
              <a:t>En la siguiente presentación esta todo lo referente a la configuración del entorno en: </a:t>
            </a:r>
          </a:p>
          <a:p>
            <a:pPr marL="571500" indent="-571500" algn="just">
              <a:buFont typeface="Arial" panose="020B0604020202020204" pitchFamily="34" charset="0"/>
              <a:buChar char="•"/>
            </a:pPr>
            <a:r>
              <a:rPr lang="es-ES" sz="4400" b="1" dirty="0"/>
              <a:t>Google </a:t>
            </a:r>
            <a:r>
              <a:rPr lang="es-ES" sz="4400" b="1" dirty="0" err="1"/>
              <a:t>colaboratory</a:t>
            </a:r>
            <a:r>
              <a:rPr lang="es-ES" sz="4400" b="1" dirty="0"/>
              <a:t>.</a:t>
            </a:r>
          </a:p>
          <a:p>
            <a:pPr marL="571500" indent="-571500" algn="just">
              <a:buFont typeface="Arial" panose="020B0604020202020204" pitchFamily="34" charset="0"/>
              <a:buChar char="•"/>
            </a:pPr>
            <a:r>
              <a:rPr lang="es-ES" sz="4400" b="1" dirty="0"/>
              <a:t>Windows</a:t>
            </a:r>
          </a:p>
          <a:p>
            <a:pPr marL="571500" indent="-571500" algn="just">
              <a:buFont typeface="Arial" panose="020B0604020202020204" pitchFamily="34" charset="0"/>
              <a:buChar char="•"/>
            </a:pPr>
            <a:r>
              <a:rPr lang="es-ES" sz="4400" b="1" dirty="0"/>
              <a:t>Linux/Mac</a:t>
            </a:r>
            <a:endParaRPr lang="es-CO" sz="4400" b="1" dirty="0"/>
          </a:p>
        </p:txBody>
      </p:sp>
    </p:spTree>
    <p:extLst>
      <p:ext uri="{BB962C8B-B14F-4D97-AF65-F5344CB8AC3E}">
        <p14:creationId xmlns:p14="http://schemas.microsoft.com/office/powerpoint/2010/main" val="21876625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9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905C87D-E14D-44B8-8BF6-0AE0B9316691}"/>
              </a:ext>
            </a:extLst>
          </p:cNvPr>
          <p:cNvSpPr txBox="1"/>
          <p:nvPr/>
        </p:nvSpPr>
        <p:spPr>
          <a:xfrm>
            <a:off x="3640217" y="0"/>
            <a:ext cx="5390130" cy="1323439"/>
          </a:xfrm>
          <a:prstGeom prst="rect">
            <a:avLst/>
          </a:prstGeom>
          <a:noFill/>
        </p:spPr>
        <p:txBody>
          <a:bodyPr wrap="none" rtlCol="0">
            <a:spAutoFit/>
          </a:bodyPr>
          <a:lstStyle/>
          <a:p>
            <a:r>
              <a:rPr lang="es-ES" sz="8000" b="1" u="sng" dirty="0">
                <a:solidFill>
                  <a:srgbClr val="99151A"/>
                </a:solidFill>
                <a:effectLst>
                  <a:outerShdw blurRad="38100" dist="38100" dir="2700000" algn="tl">
                    <a:srgbClr val="000000">
                      <a:alpha val="43137"/>
                    </a:srgbClr>
                  </a:outerShdw>
                </a:effectLst>
              </a:rPr>
              <a:t>CONTENIDO</a:t>
            </a:r>
            <a:endParaRPr lang="es-CO" sz="8000" b="1" u="sng" dirty="0">
              <a:solidFill>
                <a:srgbClr val="99151A"/>
              </a:solidFill>
              <a:effectLst>
                <a:outerShdw blurRad="38100" dist="38100" dir="2700000" algn="tl">
                  <a:srgbClr val="000000">
                    <a:alpha val="43137"/>
                  </a:srgbClr>
                </a:outerShdw>
              </a:effectLst>
            </a:endParaRPr>
          </a:p>
        </p:txBody>
      </p:sp>
      <p:sp>
        <p:nvSpPr>
          <p:cNvPr id="3" name="CuadroTexto 2">
            <a:extLst>
              <a:ext uri="{FF2B5EF4-FFF2-40B4-BE49-F238E27FC236}">
                <a16:creationId xmlns:a16="http://schemas.microsoft.com/office/drawing/2014/main" id="{CACEA06D-0D15-4A79-8A32-9F811764172A}"/>
              </a:ext>
            </a:extLst>
          </p:cNvPr>
          <p:cNvSpPr txBox="1"/>
          <p:nvPr/>
        </p:nvSpPr>
        <p:spPr>
          <a:xfrm>
            <a:off x="1845979" y="1329194"/>
            <a:ext cx="9981401" cy="4384277"/>
          </a:xfrm>
          <a:prstGeom prst="rect">
            <a:avLst/>
          </a:prstGeom>
          <a:noFill/>
        </p:spPr>
        <p:txBody>
          <a:bodyPr wrap="square" rtlCol="0">
            <a:spAutoFit/>
          </a:bodyPr>
          <a:lstStyle/>
          <a:p>
            <a:pPr marL="342900" indent="-342900">
              <a:lnSpc>
                <a:spcPct val="150000"/>
              </a:lnSpc>
              <a:buFont typeface="+mj-lt"/>
              <a:buAutoNum type="arabicPeriod"/>
            </a:pPr>
            <a:r>
              <a:rPr lang="es-ES" sz="2400" b="1" dirty="0">
                <a:solidFill>
                  <a:srgbClr val="00B050"/>
                </a:solidFill>
              </a:rPr>
              <a:t>Teoría e historia.</a:t>
            </a:r>
          </a:p>
          <a:p>
            <a:pPr marL="342900" indent="-342900">
              <a:lnSpc>
                <a:spcPct val="150000"/>
              </a:lnSpc>
              <a:buFont typeface="+mj-lt"/>
              <a:buAutoNum type="arabicPeriod"/>
            </a:pPr>
            <a:r>
              <a:rPr lang="es-ES" sz="2400" b="1" dirty="0">
                <a:solidFill>
                  <a:srgbClr val="00B050"/>
                </a:solidFill>
              </a:rPr>
              <a:t>Crear </a:t>
            </a:r>
            <a:r>
              <a:rPr lang="es-ES" sz="2400" b="1" dirty="0" err="1">
                <a:solidFill>
                  <a:srgbClr val="00B050"/>
                </a:solidFill>
              </a:rPr>
              <a:t>Dataset</a:t>
            </a:r>
            <a:r>
              <a:rPr lang="es-ES" sz="2400" b="1" dirty="0">
                <a:solidFill>
                  <a:srgbClr val="00B050"/>
                </a:solidFill>
              </a:rPr>
              <a:t> de entrenamiento</a:t>
            </a:r>
            <a:r>
              <a:rPr lang="es-CO" sz="2400" b="1" dirty="0">
                <a:solidFill>
                  <a:srgbClr val="00B050"/>
                </a:solidFill>
              </a:rPr>
              <a:t> y pruebas</a:t>
            </a:r>
            <a:endParaRPr lang="es-ES" sz="2400" b="1" dirty="0">
              <a:solidFill>
                <a:srgbClr val="00B050"/>
              </a:solidFill>
            </a:endParaRPr>
          </a:p>
          <a:p>
            <a:pPr marL="342900" indent="-342900">
              <a:lnSpc>
                <a:spcPct val="150000"/>
              </a:lnSpc>
              <a:buFont typeface="+mj-lt"/>
              <a:buAutoNum type="arabicPeriod"/>
            </a:pPr>
            <a:r>
              <a:rPr lang="es-ES" sz="2000" dirty="0"/>
              <a:t>Preparando el ambiente para entrenamiento</a:t>
            </a:r>
          </a:p>
          <a:p>
            <a:pPr marL="342900" indent="-342900">
              <a:lnSpc>
                <a:spcPct val="150000"/>
              </a:lnSpc>
              <a:buFont typeface="+mj-lt"/>
              <a:buAutoNum type="arabicPeriod"/>
            </a:pPr>
            <a:r>
              <a:rPr lang="es-ES" sz="2000" dirty="0"/>
              <a:t>Realizar entrenamiento (usando </a:t>
            </a:r>
            <a:r>
              <a:rPr lang="es-ES" sz="2000" dirty="0" err="1"/>
              <a:t>tensorflow</a:t>
            </a:r>
            <a:r>
              <a:rPr lang="es-ES" sz="2000" dirty="0"/>
              <a:t> con redes CNN)</a:t>
            </a:r>
          </a:p>
          <a:p>
            <a:pPr marL="342900" indent="-342900">
              <a:lnSpc>
                <a:spcPct val="150000"/>
              </a:lnSpc>
              <a:buFont typeface="+mj-lt"/>
              <a:buAutoNum type="arabicPeriod"/>
            </a:pPr>
            <a:r>
              <a:rPr lang="es-ES" sz="2000" dirty="0"/>
              <a:t>Congelar el modelo (</a:t>
            </a:r>
            <a:r>
              <a:rPr lang="es-CO" sz="2000" dirty="0" err="1">
                <a:solidFill>
                  <a:schemeClr val="dk1"/>
                </a:solidFill>
                <a:ea typeface="Calibri"/>
                <a:cs typeface="Calibri"/>
                <a:sym typeface="Calibri"/>
              </a:rPr>
              <a:t>model.ckpt</a:t>
            </a:r>
            <a:r>
              <a:rPr lang="es-CO" sz="2000" dirty="0">
                <a:solidFill>
                  <a:schemeClr val="dk1"/>
                </a:solidFill>
                <a:ea typeface="Calibri"/>
                <a:cs typeface="Calibri"/>
                <a:sym typeface="Calibri"/>
              </a:rPr>
              <a:t>)</a:t>
            </a:r>
            <a:endParaRPr lang="es-ES" sz="2000" dirty="0"/>
          </a:p>
          <a:p>
            <a:pPr marL="342900" indent="-342900">
              <a:lnSpc>
                <a:spcPct val="150000"/>
              </a:lnSpc>
              <a:buFont typeface="+mj-lt"/>
              <a:buAutoNum type="arabicPeriod"/>
            </a:pPr>
            <a:r>
              <a:rPr lang="es-ES" sz="2000" dirty="0"/>
              <a:t>Convertir el modelo para uso en dispositivos de bajo rendimiento (celulares/Raspberry)</a:t>
            </a:r>
          </a:p>
          <a:p>
            <a:pPr marL="342900" indent="-342900">
              <a:lnSpc>
                <a:spcPct val="150000"/>
              </a:lnSpc>
              <a:buFont typeface="+mj-lt"/>
              <a:buAutoNum type="arabicPeriod"/>
            </a:pPr>
            <a:r>
              <a:rPr lang="es-ES" sz="2000" dirty="0"/>
              <a:t>Usando </a:t>
            </a:r>
            <a:r>
              <a:rPr lang="es-ES" sz="2000" dirty="0" err="1"/>
              <a:t>OPENCV</a:t>
            </a:r>
            <a:r>
              <a:rPr lang="es-ES" sz="2000" dirty="0"/>
              <a:t> y el modelo entrenado:</a:t>
            </a:r>
          </a:p>
          <a:p>
            <a:pPr marL="800100" lvl="1" indent="-342900">
              <a:lnSpc>
                <a:spcPct val="150000"/>
              </a:lnSpc>
              <a:buFont typeface="+mj-lt"/>
              <a:buAutoNum type="arabicPeriod"/>
            </a:pPr>
            <a:r>
              <a:rPr lang="es-ES" sz="2000" dirty="0"/>
              <a:t>Crear una app para Raspberry para visión por computadora</a:t>
            </a:r>
          </a:p>
          <a:p>
            <a:pPr marL="800100" lvl="1" indent="-342900">
              <a:lnSpc>
                <a:spcPct val="150000"/>
              </a:lnSpc>
              <a:buFont typeface="+mj-lt"/>
              <a:buAutoNum type="arabicPeriod"/>
            </a:pPr>
            <a:r>
              <a:rPr lang="es-ES" sz="2000" dirty="0"/>
              <a:t>Crear una app para </a:t>
            </a:r>
            <a:r>
              <a:rPr lang="es-ES" sz="2000" dirty="0" err="1"/>
              <a:t>android</a:t>
            </a:r>
            <a:endParaRPr lang="es-ES" sz="2000" dirty="0"/>
          </a:p>
        </p:txBody>
      </p:sp>
    </p:spTree>
    <p:extLst>
      <p:ext uri="{BB962C8B-B14F-4D97-AF65-F5344CB8AC3E}">
        <p14:creationId xmlns:p14="http://schemas.microsoft.com/office/powerpoint/2010/main" val="292753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5" name="Rectángulo 4">
            <a:extLst>
              <a:ext uri="{FF2B5EF4-FFF2-40B4-BE49-F238E27FC236}">
                <a16:creationId xmlns:a16="http://schemas.microsoft.com/office/drawing/2014/main" id="{549EB082-7C26-42E3-8584-3AE9D8726B25}"/>
              </a:ext>
            </a:extLst>
          </p:cNvPr>
          <p:cNvSpPr/>
          <p:nvPr/>
        </p:nvSpPr>
        <p:spPr>
          <a:xfrm>
            <a:off x="1189091" y="1261710"/>
            <a:ext cx="11002910" cy="5078313"/>
          </a:xfrm>
          <a:prstGeom prst="rect">
            <a:avLst/>
          </a:prstGeom>
          <a:solidFill>
            <a:schemeClr val="bg1"/>
          </a:solidFill>
        </p:spPr>
        <p:txBody>
          <a:bodyPr wrap="square">
            <a:spAutoFit/>
          </a:bodyPr>
          <a:lstStyle/>
          <a:p>
            <a:pPr fontAlgn="base"/>
            <a:r>
              <a:rPr lang="es-ES" b="1" dirty="0">
                <a:solidFill>
                  <a:srgbClr val="000000"/>
                </a:solidFill>
              </a:rPr>
              <a:t>¿Qué son las Redes Neuronales Convolucionales (CNN-</a:t>
            </a:r>
            <a:r>
              <a:rPr lang="es-ES" b="1" dirty="0" err="1">
                <a:solidFill>
                  <a:srgbClr val="000000"/>
                </a:solidFill>
              </a:rPr>
              <a:t>Convolutional</a:t>
            </a:r>
            <a:r>
              <a:rPr lang="es-ES" b="1" dirty="0">
                <a:solidFill>
                  <a:srgbClr val="000000"/>
                </a:solidFill>
              </a:rPr>
              <a:t> Neural Networks)?</a:t>
            </a:r>
          </a:p>
          <a:p>
            <a:pPr fontAlgn="base"/>
            <a:endParaRPr lang="es-ES" b="1" i="0" dirty="0">
              <a:solidFill>
                <a:srgbClr val="000000"/>
              </a:solidFill>
              <a:effectLst/>
            </a:endParaRPr>
          </a:p>
          <a:p>
            <a:pPr fontAlgn="base"/>
            <a:r>
              <a:rPr lang="es-ES" dirty="0">
                <a:solidFill>
                  <a:srgbClr val="000000"/>
                </a:solidFill>
              </a:rPr>
              <a:t>Las redes neuronales convolucionales (CNN) son muy similares a las redes neuronales ordinarias como el </a:t>
            </a:r>
            <a:r>
              <a:rPr lang="es-ES" dirty="0" err="1">
                <a:solidFill>
                  <a:srgbClr val="000000"/>
                </a:solidFill>
              </a:rPr>
              <a:t>perceptron</a:t>
            </a:r>
            <a:r>
              <a:rPr lang="es-ES" dirty="0">
                <a:solidFill>
                  <a:srgbClr val="000000"/>
                </a:solidFill>
              </a:rPr>
              <a:t> multicapa </a:t>
            </a:r>
            <a:r>
              <a:rPr lang="es-ES" b="1" dirty="0" err="1">
                <a:solidFill>
                  <a:srgbClr val="000000"/>
                </a:solidFill>
              </a:rPr>
              <a:t>MLP</a:t>
            </a:r>
            <a:r>
              <a:rPr lang="es-ES" dirty="0">
                <a:solidFill>
                  <a:srgbClr val="000000"/>
                </a:solidFill>
              </a:rPr>
              <a:t> (</a:t>
            </a:r>
            <a:r>
              <a:rPr lang="es-ES" dirty="0" err="1">
                <a:solidFill>
                  <a:srgbClr val="000000"/>
                </a:solidFill>
              </a:rPr>
              <a:t>MultiLayer</a:t>
            </a:r>
            <a:r>
              <a:rPr lang="es-ES" dirty="0">
                <a:solidFill>
                  <a:srgbClr val="000000"/>
                </a:solidFill>
              </a:rPr>
              <a:t> </a:t>
            </a:r>
            <a:r>
              <a:rPr lang="es-ES" dirty="0" err="1">
                <a:solidFill>
                  <a:srgbClr val="000000"/>
                </a:solidFill>
              </a:rPr>
              <a:t>Perceptron</a:t>
            </a:r>
            <a:r>
              <a:rPr lang="es-ES" dirty="0">
                <a:solidFill>
                  <a:srgbClr val="000000"/>
                </a:solidFill>
              </a:rPr>
              <a:t>) que vimos una semana atrás; se componen de neuronas que tienen pesos y sesgos que pueden aprender. Cada neurona recibe algunas entradas, realiza un producto escalar y luego aplica una función de activación.</a:t>
            </a:r>
          </a:p>
          <a:p>
            <a:pPr fontAlgn="base"/>
            <a:endParaRPr lang="es-ES" i="0" dirty="0">
              <a:solidFill>
                <a:srgbClr val="000000"/>
              </a:solidFill>
              <a:effectLst/>
            </a:endParaRPr>
          </a:p>
          <a:p>
            <a:pPr fontAlgn="base"/>
            <a:r>
              <a:rPr lang="es-ES" dirty="0">
                <a:solidFill>
                  <a:srgbClr val="000000"/>
                </a:solidFill>
              </a:rPr>
              <a:t>Lo que diferencia a las CNN es que suponen explícitamente que las entradas son </a:t>
            </a:r>
            <a:r>
              <a:rPr lang="es-ES" b="1" dirty="0">
                <a:solidFill>
                  <a:srgbClr val="000000"/>
                </a:solidFill>
              </a:rPr>
              <a:t>imágenes</a:t>
            </a:r>
            <a:r>
              <a:rPr lang="es-ES" dirty="0">
                <a:solidFill>
                  <a:srgbClr val="000000"/>
                </a:solidFill>
              </a:rPr>
              <a:t>, lo que nos permite codificar ciertas propiedades en la arquitectura; permitiendo ganar en eficiencia y reducir la cantidad de parámetros en la red.</a:t>
            </a:r>
          </a:p>
          <a:p>
            <a:pPr fontAlgn="base"/>
            <a:endParaRPr lang="es-ES" i="0" dirty="0">
              <a:solidFill>
                <a:srgbClr val="000000"/>
              </a:solidFill>
              <a:effectLst/>
            </a:endParaRPr>
          </a:p>
          <a:p>
            <a:pPr fontAlgn="base"/>
            <a:r>
              <a:rPr lang="es-ES" dirty="0">
                <a:solidFill>
                  <a:srgbClr val="000000"/>
                </a:solidFill>
              </a:rPr>
              <a:t>Las CNN vienen a solucionar el problema de que las </a:t>
            </a:r>
            <a:r>
              <a:rPr lang="es-ES" dirty="0" err="1">
                <a:solidFill>
                  <a:srgbClr val="000000"/>
                </a:solidFill>
              </a:rPr>
              <a:t>MLP</a:t>
            </a:r>
            <a:r>
              <a:rPr lang="es-ES" dirty="0">
                <a:solidFill>
                  <a:srgbClr val="000000"/>
                </a:solidFill>
              </a:rPr>
              <a:t> ordinarias </a:t>
            </a:r>
            <a:r>
              <a:rPr lang="es-ES" b="1" dirty="0">
                <a:solidFill>
                  <a:srgbClr val="000000"/>
                </a:solidFill>
              </a:rPr>
              <a:t>no escalan bien para imágenes de mucha definición</a:t>
            </a:r>
            <a:r>
              <a:rPr lang="es-ES" dirty="0">
                <a:solidFill>
                  <a:srgbClr val="000000"/>
                </a:solidFill>
              </a:rPr>
              <a:t>. En el ejemplo de </a:t>
            </a:r>
            <a:r>
              <a:rPr lang="es-ES" b="1" dirty="0" err="1">
                <a:solidFill>
                  <a:srgbClr val="000000"/>
                </a:solidFill>
              </a:rPr>
              <a:t>MNIST</a:t>
            </a:r>
            <a:r>
              <a:rPr lang="es-ES" dirty="0">
                <a:solidFill>
                  <a:srgbClr val="000000"/>
                </a:solidFill>
              </a:rPr>
              <a:t>, las imágenes son de </a:t>
            </a:r>
            <a:r>
              <a:rPr lang="es-ES" b="1" dirty="0">
                <a:solidFill>
                  <a:srgbClr val="000000"/>
                </a:solidFill>
              </a:rPr>
              <a:t>28x28</a:t>
            </a:r>
            <a:r>
              <a:rPr lang="es-ES" dirty="0">
                <a:solidFill>
                  <a:srgbClr val="000000"/>
                </a:solidFill>
              </a:rPr>
              <a:t>; por lo que una sola neurona plenamente conectado en una primera capa oculta de una red neuronal ordinaria tendría </a:t>
            </a:r>
            <a:r>
              <a:rPr lang="es-ES" b="1" dirty="0">
                <a:solidFill>
                  <a:srgbClr val="000000"/>
                </a:solidFill>
              </a:rPr>
              <a:t>28 x 28 = 784 pesos (se demora pero es manejable)</a:t>
            </a:r>
            <a:r>
              <a:rPr lang="es-ES" dirty="0">
                <a:solidFill>
                  <a:srgbClr val="000000"/>
                </a:solidFill>
              </a:rPr>
              <a:t>. Pero con una imagen de mayor tamaño, por ejemplo de 200x200 con colores RGB, daría lugar a neuronas que tienen </a:t>
            </a:r>
            <a:r>
              <a:rPr lang="es-ES" b="1" dirty="0">
                <a:solidFill>
                  <a:srgbClr val="000000"/>
                </a:solidFill>
              </a:rPr>
              <a:t>200 x 200 x 3 = 120.000</a:t>
            </a:r>
            <a:r>
              <a:rPr lang="es-ES" dirty="0">
                <a:solidFill>
                  <a:srgbClr val="000000"/>
                </a:solidFill>
              </a:rPr>
              <a:t> pesos (lo que haría demasiado costoso el entrenamiento). Por otra parte, el contar con tantos parámetros, también sería un desperdicio de recursos y conduciría rápidamente a </a:t>
            </a:r>
            <a:r>
              <a:rPr lang="es-ES" b="1" dirty="0">
                <a:solidFill>
                  <a:srgbClr val="000000"/>
                </a:solidFill>
              </a:rPr>
              <a:t>sobreajuste</a:t>
            </a:r>
            <a:r>
              <a:rPr lang="es-ES" dirty="0">
                <a:solidFill>
                  <a:srgbClr val="000000"/>
                </a:solidFill>
              </a:rPr>
              <a:t>.</a:t>
            </a:r>
            <a:endParaRPr lang="es-ES" i="0" dirty="0">
              <a:solidFill>
                <a:srgbClr val="000000"/>
              </a:solidFill>
              <a:effectLst/>
            </a:endParaRPr>
          </a:p>
        </p:txBody>
      </p:sp>
    </p:spTree>
    <p:extLst>
      <p:ext uri="{BB962C8B-B14F-4D97-AF65-F5344CB8AC3E}">
        <p14:creationId xmlns:p14="http://schemas.microsoft.com/office/powerpoint/2010/main" val="171026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5" name="Rectángulo 4">
            <a:extLst>
              <a:ext uri="{FF2B5EF4-FFF2-40B4-BE49-F238E27FC236}">
                <a16:creationId xmlns:a16="http://schemas.microsoft.com/office/drawing/2014/main" id="{549EB082-7C26-42E3-8584-3AE9D8726B25}"/>
              </a:ext>
            </a:extLst>
          </p:cNvPr>
          <p:cNvSpPr/>
          <p:nvPr/>
        </p:nvSpPr>
        <p:spPr>
          <a:xfrm>
            <a:off x="1360007" y="1295894"/>
            <a:ext cx="10831993" cy="2585323"/>
          </a:xfrm>
          <a:prstGeom prst="rect">
            <a:avLst/>
          </a:prstGeom>
          <a:solidFill>
            <a:schemeClr val="bg1"/>
          </a:solidFill>
        </p:spPr>
        <p:txBody>
          <a:bodyPr wrap="square">
            <a:spAutoFit/>
          </a:bodyPr>
          <a:lstStyle/>
          <a:p>
            <a:pPr fontAlgn="base"/>
            <a:r>
              <a:rPr lang="es-ES" b="1" dirty="0">
                <a:solidFill>
                  <a:srgbClr val="000000"/>
                </a:solidFill>
              </a:rPr>
              <a:t>Estructura de las Redes Neuronales Convolucionales</a:t>
            </a:r>
          </a:p>
          <a:p>
            <a:pPr fontAlgn="base"/>
            <a:endParaRPr lang="es-ES" b="1" i="0" dirty="0">
              <a:solidFill>
                <a:srgbClr val="000000"/>
              </a:solidFill>
              <a:effectLst/>
            </a:endParaRPr>
          </a:p>
          <a:p>
            <a:pPr fontAlgn="base"/>
            <a:r>
              <a:rPr lang="es-ES" dirty="0">
                <a:solidFill>
                  <a:srgbClr val="000000"/>
                </a:solidFill>
              </a:rPr>
              <a:t>En general, las CNN van a estar construidas con una estructura que contendrá 3 tipos distintos de capas:</a:t>
            </a:r>
          </a:p>
          <a:p>
            <a:pPr fontAlgn="base"/>
            <a:endParaRPr lang="es-ES" dirty="0">
              <a:solidFill>
                <a:srgbClr val="000000"/>
              </a:solidFill>
            </a:endParaRPr>
          </a:p>
          <a:p>
            <a:pPr marL="342900" indent="-342900" fontAlgn="base">
              <a:buFont typeface="+mj-lt"/>
              <a:buAutoNum type="arabicPeriod"/>
            </a:pPr>
            <a:r>
              <a:rPr lang="es-ES" dirty="0">
                <a:solidFill>
                  <a:srgbClr val="000000"/>
                </a:solidFill>
              </a:rPr>
              <a:t>Una capa </a:t>
            </a:r>
            <a:r>
              <a:rPr lang="es-ES" b="1" dirty="0" err="1">
                <a:solidFill>
                  <a:srgbClr val="000000"/>
                </a:solidFill>
              </a:rPr>
              <a:t>convolucional</a:t>
            </a:r>
            <a:r>
              <a:rPr lang="es-ES" dirty="0">
                <a:solidFill>
                  <a:srgbClr val="000000"/>
                </a:solidFill>
              </a:rPr>
              <a:t>, que es la que le da le nombre a la red.</a:t>
            </a:r>
          </a:p>
          <a:p>
            <a:pPr marL="342900" indent="-342900" fontAlgn="base">
              <a:buFont typeface="+mj-lt"/>
              <a:buAutoNum type="arabicPeriod"/>
            </a:pPr>
            <a:r>
              <a:rPr lang="es-ES" dirty="0">
                <a:solidFill>
                  <a:srgbClr val="000000"/>
                </a:solidFill>
              </a:rPr>
              <a:t>Una capa de reducción o de </a:t>
            </a:r>
            <a:r>
              <a:rPr lang="es-ES" dirty="0" err="1">
                <a:solidFill>
                  <a:srgbClr val="000000"/>
                </a:solidFill>
              </a:rPr>
              <a:t>pooling</a:t>
            </a:r>
            <a:r>
              <a:rPr lang="es-ES" dirty="0">
                <a:solidFill>
                  <a:srgbClr val="000000"/>
                </a:solidFill>
              </a:rPr>
              <a:t>, la cual va a reducir la cantidad de parámetros al quedarse con las características más comunes.</a:t>
            </a:r>
          </a:p>
          <a:p>
            <a:pPr marL="342900" indent="-342900" fontAlgn="base">
              <a:buFont typeface="+mj-lt"/>
              <a:buAutoNum type="arabicPeriod"/>
            </a:pPr>
            <a:r>
              <a:rPr lang="es-ES" dirty="0">
                <a:solidFill>
                  <a:srgbClr val="000000"/>
                </a:solidFill>
              </a:rPr>
              <a:t>Una capa clasificadora totalmente conectada, la cual nos va dar el resultado final de la red.</a:t>
            </a:r>
          </a:p>
          <a:p>
            <a:pPr marL="342900" indent="-342900" fontAlgn="base">
              <a:buFont typeface="+mj-lt"/>
              <a:buAutoNum type="arabicPeriod"/>
            </a:pPr>
            <a:endParaRPr lang="es-ES" i="0" dirty="0">
              <a:solidFill>
                <a:srgbClr val="000000"/>
              </a:solidFill>
              <a:effectLst/>
            </a:endParaRPr>
          </a:p>
        </p:txBody>
      </p:sp>
      <p:sp>
        <p:nvSpPr>
          <p:cNvPr id="2" name="Rectángulo 1">
            <a:extLst>
              <a:ext uri="{FF2B5EF4-FFF2-40B4-BE49-F238E27FC236}">
                <a16:creationId xmlns:a16="http://schemas.microsoft.com/office/drawing/2014/main" id="{22C0E559-9A82-4B4C-A3F2-B63A58B0C9F2}"/>
              </a:ext>
            </a:extLst>
          </p:cNvPr>
          <p:cNvSpPr/>
          <p:nvPr/>
        </p:nvSpPr>
        <p:spPr>
          <a:xfrm>
            <a:off x="1116649" y="6382138"/>
            <a:ext cx="8711015" cy="430887"/>
          </a:xfrm>
          <a:prstGeom prst="rect">
            <a:avLst/>
          </a:prstGeom>
        </p:spPr>
        <p:txBody>
          <a:bodyPr wrap="square">
            <a:spAutoFit/>
          </a:bodyPr>
          <a:lstStyle/>
          <a:p>
            <a:r>
              <a:rPr lang="es-ES" sz="1100" b="1" i="1" dirty="0">
                <a:solidFill>
                  <a:srgbClr val="202122"/>
                </a:solidFill>
              </a:rPr>
              <a:t>Convolución: </a:t>
            </a:r>
            <a:r>
              <a:rPr lang="es-ES" sz="1100" i="1" dirty="0">
                <a:solidFill>
                  <a:srgbClr val="202122"/>
                </a:solidFill>
              </a:rPr>
              <a:t>es un operador matemático que transforma dos funciones </a:t>
            </a:r>
            <a:r>
              <a:rPr lang="es-ES" sz="1100" b="1" i="1" dirty="0">
                <a:solidFill>
                  <a:srgbClr val="202122"/>
                </a:solidFill>
              </a:rPr>
              <a:t>f</a:t>
            </a:r>
            <a:r>
              <a:rPr lang="es-ES" sz="1100" i="1" dirty="0">
                <a:solidFill>
                  <a:srgbClr val="202122"/>
                </a:solidFill>
              </a:rPr>
              <a:t> y </a:t>
            </a:r>
            <a:r>
              <a:rPr lang="es-ES" sz="1100" b="1" i="1" dirty="0">
                <a:solidFill>
                  <a:srgbClr val="202122"/>
                </a:solidFill>
              </a:rPr>
              <a:t>g</a:t>
            </a:r>
            <a:r>
              <a:rPr lang="es-ES" sz="1100" i="1" dirty="0">
                <a:solidFill>
                  <a:srgbClr val="202122"/>
                </a:solidFill>
              </a:rPr>
              <a:t> en una tercera función que en cierto sentido representa la magnitud en la que se superponen </a:t>
            </a:r>
            <a:r>
              <a:rPr lang="es-ES" sz="1100" b="1" i="1" dirty="0">
                <a:solidFill>
                  <a:srgbClr val="202122"/>
                </a:solidFill>
              </a:rPr>
              <a:t>f</a:t>
            </a:r>
            <a:r>
              <a:rPr lang="es-ES" sz="1100" i="1" dirty="0">
                <a:solidFill>
                  <a:srgbClr val="202122"/>
                </a:solidFill>
              </a:rPr>
              <a:t> y una versión trasladada e invertida de </a:t>
            </a:r>
            <a:r>
              <a:rPr lang="es-ES" sz="1100" b="1" i="1" dirty="0">
                <a:solidFill>
                  <a:srgbClr val="202122"/>
                </a:solidFill>
              </a:rPr>
              <a:t>g.</a:t>
            </a:r>
            <a:endParaRPr lang="es-CO" sz="1100" b="1" i="1" dirty="0"/>
          </a:p>
        </p:txBody>
      </p:sp>
      <p:pic>
        <p:nvPicPr>
          <p:cNvPr id="2050" name="Picture 2" descr="https://upload.wikimedia.org/wikipedia/commons/thumb/4/41/Convolution_Illustrated.png/250px-Convolution_Illustrated.png">
            <a:extLst>
              <a:ext uri="{FF2B5EF4-FFF2-40B4-BE49-F238E27FC236}">
                <a16:creationId xmlns:a16="http://schemas.microsoft.com/office/drawing/2014/main" id="{6055446D-BE54-42A9-A3F1-BCA06128CE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810608"/>
            <a:ext cx="1954050" cy="178209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D4FBABBF-C74B-4FBA-8484-77E98414E6A1}"/>
              </a:ext>
            </a:extLst>
          </p:cNvPr>
          <p:cNvSpPr/>
          <p:nvPr/>
        </p:nvSpPr>
        <p:spPr>
          <a:xfrm>
            <a:off x="8033047" y="4347893"/>
            <a:ext cx="4230168" cy="523220"/>
          </a:xfrm>
          <a:prstGeom prst="rect">
            <a:avLst/>
          </a:prstGeom>
        </p:spPr>
        <p:txBody>
          <a:bodyPr wrap="square">
            <a:spAutoFit/>
          </a:bodyPr>
          <a:lstStyle/>
          <a:p>
            <a:r>
              <a:rPr lang="es-ES" sz="1400" dirty="0">
                <a:solidFill>
                  <a:srgbClr val="202122"/>
                </a:solidFill>
              </a:rPr>
              <a:t>Convolución en un dispositivo óptico (microscopio de fluorescencia, corte longitudinal de una imagen 3D).</a:t>
            </a:r>
            <a:endParaRPr lang="es-CO" sz="1400" dirty="0"/>
          </a:p>
        </p:txBody>
      </p:sp>
      <p:pic>
        <p:nvPicPr>
          <p:cNvPr id="2052" name="Picture 4" descr="https://upload.wikimedia.org/wikipedia/commons/thumb/2/21/Comparison_convolution_correlation.svg/300px-Comparison_convolution_correlation.svg.png">
            <a:extLst>
              <a:ext uri="{FF2B5EF4-FFF2-40B4-BE49-F238E27FC236}">
                <a16:creationId xmlns:a16="http://schemas.microsoft.com/office/drawing/2014/main" id="{F1A76FEE-6A7F-4420-A384-4D5EACA2AC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950" y="3733311"/>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5E0830CE-AFAA-41E2-9C11-32D7CE3D9C99}"/>
              </a:ext>
            </a:extLst>
          </p:cNvPr>
          <p:cNvSpPr/>
          <p:nvPr/>
        </p:nvSpPr>
        <p:spPr>
          <a:xfrm>
            <a:off x="1360007" y="5867170"/>
            <a:ext cx="4287464" cy="461665"/>
          </a:xfrm>
          <a:prstGeom prst="rect">
            <a:avLst/>
          </a:prstGeom>
        </p:spPr>
        <p:txBody>
          <a:bodyPr wrap="square">
            <a:spAutoFit/>
          </a:bodyPr>
          <a:lstStyle/>
          <a:p>
            <a:r>
              <a:rPr lang="es-CO" sz="1200" dirty="0"/>
              <a:t>Convolución y correlación. La simetría de la función f hace que  g*f  Y  f*g sean operaciones idénticas con resultados idénticos.</a:t>
            </a:r>
          </a:p>
        </p:txBody>
      </p:sp>
    </p:spTree>
    <p:extLst>
      <p:ext uri="{BB962C8B-B14F-4D97-AF65-F5344CB8AC3E}">
        <p14:creationId xmlns:p14="http://schemas.microsoft.com/office/powerpoint/2010/main" val="26023763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5" name="Rectángulo 4">
            <a:extLst>
              <a:ext uri="{FF2B5EF4-FFF2-40B4-BE49-F238E27FC236}">
                <a16:creationId xmlns:a16="http://schemas.microsoft.com/office/drawing/2014/main" id="{549EB082-7C26-42E3-8584-3AE9D8726B25}"/>
              </a:ext>
            </a:extLst>
          </p:cNvPr>
          <p:cNvSpPr/>
          <p:nvPr/>
        </p:nvSpPr>
        <p:spPr>
          <a:xfrm>
            <a:off x="1360007" y="1295894"/>
            <a:ext cx="10831993" cy="1477328"/>
          </a:xfrm>
          <a:prstGeom prst="rect">
            <a:avLst/>
          </a:prstGeom>
          <a:solidFill>
            <a:schemeClr val="bg1"/>
          </a:solidFill>
        </p:spPr>
        <p:txBody>
          <a:bodyPr wrap="square">
            <a:spAutoFit/>
          </a:bodyPr>
          <a:lstStyle/>
          <a:p>
            <a:pPr fontAlgn="base"/>
            <a:r>
              <a:rPr lang="es-ES" b="1" dirty="0">
                <a:solidFill>
                  <a:srgbClr val="000000"/>
                </a:solidFill>
              </a:rPr>
              <a:t>CNN - Capa </a:t>
            </a:r>
            <a:r>
              <a:rPr lang="es-ES" b="1" dirty="0" err="1">
                <a:solidFill>
                  <a:srgbClr val="000000"/>
                </a:solidFill>
              </a:rPr>
              <a:t>convolucional</a:t>
            </a:r>
            <a:endParaRPr lang="es-ES" b="1" dirty="0">
              <a:solidFill>
                <a:srgbClr val="000000"/>
              </a:solidFill>
            </a:endParaRPr>
          </a:p>
          <a:p>
            <a:pPr fontAlgn="base"/>
            <a:endParaRPr lang="es-ES" b="1" i="0" dirty="0">
              <a:solidFill>
                <a:srgbClr val="000000"/>
              </a:solidFill>
              <a:effectLst/>
            </a:endParaRPr>
          </a:p>
          <a:p>
            <a:pPr fontAlgn="base"/>
            <a:r>
              <a:rPr lang="es-ES" dirty="0">
                <a:solidFill>
                  <a:srgbClr val="000000"/>
                </a:solidFill>
              </a:rPr>
              <a:t>La operación de convolución recibe como entrada(</a:t>
            </a:r>
            <a:r>
              <a:rPr lang="es-ES" b="1" i="1" dirty="0">
                <a:solidFill>
                  <a:srgbClr val="000000"/>
                </a:solidFill>
              </a:rPr>
              <a:t>input</a:t>
            </a:r>
            <a:r>
              <a:rPr lang="es-ES" dirty="0">
                <a:solidFill>
                  <a:srgbClr val="000000"/>
                </a:solidFill>
              </a:rPr>
              <a:t>) la imagen y luego aplica sobre ella un filtro(</a:t>
            </a:r>
            <a:r>
              <a:rPr lang="es-ES" b="1" i="1" dirty="0" err="1">
                <a:solidFill>
                  <a:srgbClr val="000000"/>
                </a:solidFill>
              </a:rPr>
              <a:t>kernel</a:t>
            </a:r>
            <a:r>
              <a:rPr lang="es-ES" dirty="0">
                <a:solidFill>
                  <a:srgbClr val="000000"/>
                </a:solidFill>
              </a:rPr>
              <a:t>, por ejemplo el filtro </a:t>
            </a:r>
            <a:r>
              <a:rPr lang="es-ES" b="1" dirty="0" err="1">
                <a:solidFill>
                  <a:srgbClr val="000000"/>
                </a:solidFill>
              </a:rPr>
              <a:t>canny</a:t>
            </a:r>
            <a:r>
              <a:rPr lang="es-ES" b="1" dirty="0">
                <a:solidFill>
                  <a:srgbClr val="000000"/>
                </a:solidFill>
              </a:rPr>
              <a:t>  </a:t>
            </a:r>
            <a:r>
              <a:rPr lang="es-ES" dirty="0">
                <a:solidFill>
                  <a:srgbClr val="000000"/>
                </a:solidFill>
              </a:rPr>
              <a:t>que me genera los bordes de contornos). Que generan un mapa de las características de la imagen, y con ello reducir el tamaño de los parámetros. </a:t>
            </a:r>
            <a:endParaRPr lang="es-ES" i="0" dirty="0">
              <a:solidFill>
                <a:srgbClr val="000000"/>
              </a:solidFill>
              <a:effectLst/>
            </a:endParaRPr>
          </a:p>
        </p:txBody>
      </p:sp>
      <p:pic>
        <p:nvPicPr>
          <p:cNvPr id="5122" name="Picture 2" descr="https://miro.medium.com/max/726/1*67NJ1OXILVMUx-tCqaWUZg.png">
            <a:extLst>
              <a:ext uri="{FF2B5EF4-FFF2-40B4-BE49-F238E27FC236}">
                <a16:creationId xmlns:a16="http://schemas.microsoft.com/office/drawing/2014/main" id="{B3B5CF29-9B98-4BC2-8C9C-3E209BF34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4951" y="2761471"/>
            <a:ext cx="3271814" cy="176659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s://miro.medium.com/max/694/1*CD9jrFk_yddUX545GrJ-LQ.png">
            <a:extLst>
              <a:ext uri="{FF2B5EF4-FFF2-40B4-BE49-F238E27FC236}">
                <a16:creationId xmlns:a16="http://schemas.microsoft.com/office/drawing/2014/main" id="{3140EADE-B5F6-4EDF-B362-E978D6F21D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4441" y="2749721"/>
            <a:ext cx="3252171" cy="17901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miro.medium.com/max/694/1*VXK8iVGDI-6Al0HsKsREYw.png">
            <a:extLst>
              <a:ext uri="{FF2B5EF4-FFF2-40B4-BE49-F238E27FC236}">
                <a16:creationId xmlns:a16="http://schemas.microsoft.com/office/drawing/2014/main" id="{EF48F16F-9A75-458F-89C3-0C57CBC8A1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4288" y="2749721"/>
            <a:ext cx="3882280" cy="1790100"/>
          </a:xfrm>
          <a:prstGeom prst="rect">
            <a:avLst/>
          </a:prstGeom>
          <a:noFill/>
          <a:extLst>
            <a:ext uri="{909E8E84-426E-40DD-AFC4-6F175D3DCCD1}">
              <a14:hiddenFill xmlns:a14="http://schemas.microsoft.com/office/drawing/2010/main">
                <a:solidFill>
                  <a:srgbClr val="FFFFFF"/>
                </a:solidFill>
              </a14:hiddenFill>
            </a:ext>
          </a:extLst>
        </p:spPr>
      </p:pic>
      <p:sp>
        <p:nvSpPr>
          <p:cNvPr id="3" name="Signo más 2">
            <a:extLst>
              <a:ext uri="{FF2B5EF4-FFF2-40B4-BE49-F238E27FC236}">
                <a16:creationId xmlns:a16="http://schemas.microsoft.com/office/drawing/2014/main" id="{B7C024C9-1160-4897-A211-ADEBA9EE40EA}"/>
              </a:ext>
            </a:extLst>
          </p:cNvPr>
          <p:cNvSpPr/>
          <p:nvPr/>
        </p:nvSpPr>
        <p:spPr>
          <a:xfrm>
            <a:off x="4456765" y="3418909"/>
            <a:ext cx="297676" cy="451721"/>
          </a:xfrm>
          <a:prstGeom prst="mathPlu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7" name="Es igual a 6">
            <a:extLst>
              <a:ext uri="{FF2B5EF4-FFF2-40B4-BE49-F238E27FC236}">
                <a16:creationId xmlns:a16="http://schemas.microsoft.com/office/drawing/2014/main" id="{DB80918F-5D10-41D7-8899-D0557F1ACC1E}"/>
              </a:ext>
            </a:extLst>
          </p:cNvPr>
          <p:cNvSpPr/>
          <p:nvPr/>
        </p:nvSpPr>
        <p:spPr>
          <a:xfrm>
            <a:off x="8059573" y="3383520"/>
            <a:ext cx="213645" cy="495656"/>
          </a:xfrm>
          <a:prstGeom prst="mathEqual">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chemeClr val="tx1"/>
              </a:solidFill>
            </a:endParaRPr>
          </a:p>
        </p:txBody>
      </p:sp>
      <p:pic>
        <p:nvPicPr>
          <p:cNvPr id="5128" name="Picture 8" descr="https://miro.medium.com/max/751/1*vNzSL7gzukWXhYiAq1nfGw.png">
            <a:extLst>
              <a:ext uri="{FF2B5EF4-FFF2-40B4-BE49-F238E27FC236}">
                <a16:creationId xmlns:a16="http://schemas.microsoft.com/office/drawing/2014/main" id="{E77ED4CE-3F79-4167-9FC5-3B6382EE08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2140" y="4948257"/>
            <a:ext cx="3633421" cy="1790101"/>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2DC8FC77-C177-4D73-852C-E9B76A198DF7}"/>
              </a:ext>
            </a:extLst>
          </p:cNvPr>
          <p:cNvSpPr txBox="1"/>
          <p:nvPr/>
        </p:nvSpPr>
        <p:spPr>
          <a:xfrm>
            <a:off x="1360007" y="4578925"/>
            <a:ext cx="2077748" cy="369332"/>
          </a:xfrm>
          <a:prstGeom prst="rect">
            <a:avLst/>
          </a:prstGeom>
          <a:noFill/>
        </p:spPr>
        <p:txBody>
          <a:bodyPr wrap="none" rtlCol="0">
            <a:spAutoFit/>
          </a:bodyPr>
          <a:lstStyle/>
          <a:p>
            <a:r>
              <a:rPr lang="es-CO" dirty="0"/>
              <a:t>Convolución en RGB</a:t>
            </a:r>
          </a:p>
        </p:txBody>
      </p:sp>
    </p:spTree>
    <p:extLst>
      <p:ext uri="{BB962C8B-B14F-4D97-AF65-F5344CB8AC3E}">
        <p14:creationId xmlns:p14="http://schemas.microsoft.com/office/powerpoint/2010/main" val="12512422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5" name="Rectángulo 4">
            <a:extLst>
              <a:ext uri="{FF2B5EF4-FFF2-40B4-BE49-F238E27FC236}">
                <a16:creationId xmlns:a16="http://schemas.microsoft.com/office/drawing/2014/main" id="{549EB082-7C26-42E3-8584-3AE9D8726B25}"/>
              </a:ext>
            </a:extLst>
          </p:cNvPr>
          <p:cNvSpPr/>
          <p:nvPr/>
        </p:nvSpPr>
        <p:spPr>
          <a:xfrm>
            <a:off x="1360007" y="1295894"/>
            <a:ext cx="10831993" cy="3416320"/>
          </a:xfrm>
          <a:prstGeom prst="rect">
            <a:avLst/>
          </a:prstGeom>
          <a:solidFill>
            <a:schemeClr val="bg1"/>
          </a:solidFill>
        </p:spPr>
        <p:txBody>
          <a:bodyPr wrap="square">
            <a:spAutoFit/>
          </a:bodyPr>
          <a:lstStyle/>
          <a:p>
            <a:pPr fontAlgn="base"/>
            <a:r>
              <a:rPr lang="es-ES" b="1" dirty="0">
                <a:solidFill>
                  <a:srgbClr val="000000"/>
                </a:solidFill>
              </a:rPr>
              <a:t>CNN - Capa </a:t>
            </a:r>
            <a:r>
              <a:rPr lang="es-CO" b="1" dirty="0"/>
              <a:t>reducción o </a:t>
            </a:r>
            <a:r>
              <a:rPr lang="es-CO" b="1" dirty="0" err="1"/>
              <a:t>pooling</a:t>
            </a:r>
            <a:r>
              <a:rPr lang="es-CO" b="1" dirty="0"/>
              <a:t>, </a:t>
            </a:r>
            <a:r>
              <a:rPr lang="es-ES" b="1" dirty="0">
                <a:solidFill>
                  <a:srgbClr val="000000"/>
                </a:solidFill>
              </a:rPr>
              <a:t>Se coloca generalmente después de la capa </a:t>
            </a:r>
            <a:r>
              <a:rPr lang="es-ES" b="1" dirty="0" err="1">
                <a:solidFill>
                  <a:srgbClr val="000000"/>
                </a:solidFill>
              </a:rPr>
              <a:t>convolucional</a:t>
            </a:r>
            <a:r>
              <a:rPr lang="es-ES" b="1" dirty="0">
                <a:solidFill>
                  <a:srgbClr val="000000"/>
                </a:solidFill>
              </a:rPr>
              <a:t>. </a:t>
            </a:r>
          </a:p>
          <a:p>
            <a:pPr fontAlgn="base"/>
            <a:endParaRPr lang="es-ES" dirty="0">
              <a:solidFill>
                <a:srgbClr val="000000"/>
              </a:solidFill>
            </a:endParaRPr>
          </a:p>
          <a:p>
            <a:pPr fontAlgn="base"/>
            <a:r>
              <a:rPr lang="es-ES" dirty="0">
                <a:solidFill>
                  <a:srgbClr val="000000"/>
                </a:solidFill>
              </a:rPr>
              <a:t>Permite reducir las dimensiones espaciales (ancho x alto) del volumen de entrada para la siguiente capa </a:t>
            </a:r>
            <a:r>
              <a:rPr lang="es-ES" dirty="0" err="1">
                <a:solidFill>
                  <a:srgbClr val="000000"/>
                </a:solidFill>
              </a:rPr>
              <a:t>convolucional</a:t>
            </a:r>
            <a:r>
              <a:rPr lang="es-ES" dirty="0">
                <a:solidFill>
                  <a:srgbClr val="000000"/>
                </a:solidFill>
              </a:rPr>
              <a:t>. No afecta a la dimensión de profundidad del volumen. La operación realizada por esta capa también se llama reducción de muestreo, ya que la reducción de tamaño conduce también a la pérdida de información. Sin embargo, una pérdida de este tipo puede ser beneficioso para la red por dos razones:</a:t>
            </a:r>
          </a:p>
          <a:p>
            <a:pPr fontAlgn="base"/>
            <a:endParaRPr lang="es-ES" dirty="0">
              <a:solidFill>
                <a:srgbClr val="000000"/>
              </a:solidFill>
            </a:endParaRPr>
          </a:p>
          <a:p>
            <a:pPr marL="285750" indent="-285750" fontAlgn="base">
              <a:buFont typeface="Arial" panose="020B0604020202020204" pitchFamily="34" charset="0"/>
              <a:buChar char="•"/>
            </a:pPr>
            <a:r>
              <a:rPr lang="es-ES" dirty="0">
                <a:solidFill>
                  <a:srgbClr val="000000"/>
                </a:solidFill>
              </a:rPr>
              <a:t>La disminución en el tamaño conduce a una menor sobrecarga de cálculo para las próximas capas de la red</a:t>
            </a:r>
          </a:p>
          <a:p>
            <a:pPr marL="285750" indent="-285750" fontAlgn="base">
              <a:buFont typeface="Arial" panose="020B0604020202020204" pitchFamily="34" charset="0"/>
              <a:buChar char="•"/>
            </a:pPr>
            <a:r>
              <a:rPr lang="es-ES" dirty="0">
                <a:solidFill>
                  <a:srgbClr val="000000"/>
                </a:solidFill>
              </a:rPr>
              <a:t>También trabaja para reducir el sobreajuste.</a:t>
            </a:r>
          </a:p>
          <a:p>
            <a:pPr fontAlgn="base"/>
            <a:endParaRPr lang="es-ES" dirty="0">
              <a:solidFill>
                <a:srgbClr val="000000"/>
              </a:solidFill>
            </a:endParaRPr>
          </a:p>
          <a:p>
            <a:pPr fontAlgn="base"/>
            <a:r>
              <a:rPr lang="es-ES" dirty="0">
                <a:solidFill>
                  <a:srgbClr val="000000"/>
                </a:solidFill>
              </a:rPr>
              <a:t>La operación que se suele utilizar en esta capa es </a:t>
            </a:r>
            <a:r>
              <a:rPr lang="es-ES" dirty="0" err="1">
                <a:solidFill>
                  <a:srgbClr val="000000"/>
                </a:solidFill>
              </a:rPr>
              <a:t>max-pooling</a:t>
            </a:r>
            <a:r>
              <a:rPr lang="es-ES" dirty="0">
                <a:solidFill>
                  <a:srgbClr val="000000"/>
                </a:solidFill>
              </a:rPr>
              <a:t>, que divide a la imagen de entrada en un conjunto de rectángulos y, respecto de cada subregión, se va quedando con el máximo valor.</a:t>
            </a:r>
          </a:p>
        </p:txBody>
      </p:sp>
      <p:pic>
        <p:nvPicPr>
          <p:cNvPr id="6146" name="Picture 2" descr="max pooling">
            <a:extLst>
              <a:ext uri="{FF2B5EF4-FFF2-40B4-BE49-F238E27FC236}">
                <a16:creationId xmlns:a16="http://schemas.microsoft.com/office/drawing/2014/main" id="{52BE74F2-68F8-4DF8-94B7-1F2C4B2B2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89" y="4947471"/>
            <a:ext cx="2990850" cy="1733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68026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5" name="Rectángulo 4">
            <a:extLst>
              <a:ext uri="{FF2B5EF4-FFF2-40B4-BE49-F238E27FC236}">
                <a16:creationId xmlns:a16="http://schemas.microsoft.com/office/drawing/2014/main" id="{549EB082-7C26-42E3-8584-3AE9D8726B25}"/>
              </a:ext>
            </a:extLst>
          </p:cNvPr>
          <p:cNvSpPr/>
          <p:nvPr/>
        </p:nvSpPr>
        <p:spPr>
          <a:xfrm>
            <a:off x="1360007" y="1295894"/>
            <a:ext cx="10831993" cy="2031325"/>
          </a:xfrm>
          <a:prstGeom prst="rect">
            <a:avLst/>
          </a:prstGeom>
          <a:solidFill>
            <a:schemeClr val="bg1"/>
          </a:solidFill>
        </p:spPr>
        <p:txBody>
          <a:bodyPr wrap="square">
            <a:spAutoFit/>
          </a:bodyPr>
          <a:lstStyle/>
          <a:p>
            <a:pPr fontAlgn="base"/>
            <a:r>
              <a:rPr lang="es-ES" b="1" dirty="0">
                <a:solidFill>
                  <a:srgbClr val="000000"/>
                </a:solidFill>
              </a:rPr>
              <a:t>CNN - </a:t>
            </a:r>
            <a:r>
              <a:rPr lang="es-CO" b="1" dirty="0"/>
              <a:t>Capa clasificadora totalmente conectada</a:t>
            </a:r>
          </a:p>
          <a:p>
            <a:pPr fontAlgn="base"/>
            <a:endParaRPr lang="es-ES" dirty="0">
              <a:solidFill>
                <a:srgbClr val="000000"/>
              </a:solidFill>
            </a:endParaRPr>
          </a:p>
          <a:p>
            <a:pPr fontAlgn="base"/>
            <a:r>
              <a:rPr lang="es-ES" dirty="0">
                <a:solidFill>
                  <a:srgbClr val="000000"/>
                </a:solidFill>
              </a:rPr>
              <a:t>Al final de las capas </a:t>
            </a:r>
            <a:r>
              <a:rPr lang="es-ES" dirty="0" err="1">
                <a:solidFill>
                  <a:srgbClr val="000000"/>
                </a:solidFill>
              </a:rPr>
              <a:t>convolucional</a:t>
            </a:r>
            <a:r>
              <a:rPr lang="es-ES" dirty="0">
                <a:solidFill>
                  <a:srgbClr val="000000"/>
                </a:solidFill>
              </a:rPr>
              <a:t> y de </a:t>
            </a:r>
            <a:r>
              <a:rPr lang="es-ES" dirty="0" err="1">
                <a:solidFill>
                  <a:srgbClr val="000000"/>
                </a:solidFill>
              </a:rPr>
              <a:t>pooling</a:t>
            </a:r>
            <a:r>
              <a:rPr lang="es-ES" dirty="0">
                <a:solidFill>
                  <a:srgbClr val="000000"/>
                </a:solidFill>
              </a:rPr>
              <a:t>, las redes utilizan generalmente capas completamente conectados en la que cada pixel se considera como una neurona separada al igual que en una red neuronal regular. Esta última capa clasificadora tendrá tantas neuronas como el número de clases que se debe predecir.</a:t>
            </a:r>
          </a:p>
          <a:p>
            <a:pPr fontAlgn="base"/>
            <a:endParaRPr lang="es-ES" dirty="0">
              <a:solidFill>
                <a:srgbClr val="000000"/>
              </a:solidFill>
            </a:endParaRPr>
          </a:p>
          <a:p>
            <a:pPr fontAlgn="base"/>
            <a:r>
              <a:rPr lang="es-ES" b="1" dirty="0">
                <a:solidFill>
                  <a:srgbClr val="000000"/>
                </a:solidFill>
              </a:rPr>
              <a:t>Ejemplo de un CNN</a:t>
            </a:r>
          </a:p>
        </p:txBody>
      </p:sp>
      <p:pic>
        <p:nvPicPr>
          <p:cNvPr id="7172" name="Picture 4" descr="Graduado en Ingeniería Informática Universidad Politécnica de ...">
            <a:extLst>
              <a:ext uri="{FF2B5EF4-FFF2-40B4-BE49-F238E27FC236}">
                <a16:creationId xmlns:a16="http://schemas.microsoft.com/office/drawing/2014/main" id="{3188401C-E8E5-4877-AD11-E8C790E8D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3266319"/>
            <a:ext cx="9525000" cy="3248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924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1. Teoría e historia.</a:t>
            </a:r>
            <a:endParaRPr lang="es-CO" sz="3200" b="1" dirty="0">
              <a:solidFill>
                <a:srgbClr val="FFC000"/>
              </a:solidFill>
              <a:effectLst>
                <a:outerShdw blurRad="38100" dist="38100" dir="2700000" algn="tl">
                  <a:srgbClr val="000000">
                    <a:alpha val="43137"/>
                  </a:srgbClr>
                </a:outerShdw>
              </a:effectLst>
            </a:endParaRPr>
          </a:p>
        </p:txBody>
      </p:sp>
      <p:sp>
        <p:nvSpPr>
          <p:cNvPr id="2" name="CuadroTexto 1">
            <a:extLst>
              <a:ext uri="{FF2B5EF4-FFF2-40B4-BE49-F238E27FC236}">
                <a16:creationId xmlns:a16="http://schemas.microsoft.com/office/drawing/2014/main" id="{564FDA8D-D5FE-4C04-A6BE-9D073BA482DA}"/>
              </a:ext>
            </a:extLst>
          </p:cNvPr>
          <p:cNvSpPr txBox="1"/>
          <p:nvPr/>
        </p:nvSpPr>
        <p:spPr>
          <a:xfrm>
            <a:off x="1427148" y="1350236"/>
            <a:ext cx="10764852" cy="1200329"/>
          </a:xfrm>
          <a:prstGeom prst="rect">
            <a:avLst/>
          </a:prstGeom>
          <a:noFill/>
        </p:spPr>
        <p:txBody>
          <a:bodyPr wrap="square" rtlCol="0">
            <a:spAutoFit/>
          </a:bodyPr>
          <a:lstStyle/>
          <a:p>
            <a:r>
              <a:rPr lang="es-CO" b="1" dirty="0"/>
              <a:t>¿Que es </a:t>
            </a:r>
            <a:r>
              <a:rPr lang="es-CO" b="1" dirty="0" err="1"/>
              <a:t>Tensorflow</a:t>
            </a:r>
            <a:r>
              <a:rPr lang="es-CO" b="1" dirty="0"/>
              <a:t>?</a:t>
            </a:r>
          </a:p>
          <a:p>
            <a:r>
              <a:rPr lang="es-CO" dirty="0"/>
              <a:t>Es una interfaz de programación multiplataforma y escalable para implementar y ejecutar  algoritmos de aprendizaje automático, incluyendo </a:t>
            </a:r>
            <a:r>
              <a:rPr lang="es-CO" b="1" i="1" u="sng" dirty="0" err="1"/>
              <a:t>wrappers</a:t>
            </a:r>
            <a:r>
              <a:rPr lang="es-CO" dirty="0"/>
              <a:t> preparados para aprendizaje profundo (Deep learning).</a:t>
            </a:r>
          </a:p>
          <a:p>
            <a:endParaRPr lang="es-CO" b="1" dirty="0"/>
          </a:p>
        </p:txBody>
      </p:sp>
      <p:sp>
        <p:nvSpPr>
          <p:cNvPr id="3" name="Rectángulo 2">
            <a:extLst>
              <a:ext uri="{FF2B5EF4-FFF2-40B4-BE49-F238E27FC236}">
                <a16:creationId xmlns:a16="http://schemas.microsoft.com/office/drawing/2014/main" id="{FA44C60E-4D14-41CE-B995-13973781406A}"/>
              </a:ext>
            </a:extLst>
          </p:cNvPr>
          <p:cNvSpPr/>
          <p:nvPr/>
        </p:nvSpPr>
        <p:spPr>
          <a:xfrm>
            <a:off x="1081520" y="6382138"/>
            <a:ext cx="8370130" cy="430887"/>
          </a:xfrm>
          <a:prstGeom prst="rect">
            <a:avLst/>
          </a:prstGeom>
        </p:spPr>
        <p:txBody>
          <a:bodyPr wrap="square">
            <a:spAutoFit/>
          </a:bodyPr>
          <a:lstStyle/>
          <a:p>
            <a:r>
              <a:rPr lang="es-CO" sz="1100" i="1" dirty="0" err="1"/>
              <a:t>Wrapper</a:t>
            </a:r>
            <a:r>
              <a:rPr lang="es-CO" sz="1100" i="1" dirty="0"/>
              <a:t>:</a:t>
            </a:r>
            <a:r>
              <a:rPr lang="es-ES" sz="1100" i="1" dirty="0"/>
              <a:t>Una función de envoltura es una subrutina en una biblioteca de software o un programa de computadora cuyo propósito principal es llamar a una segunda subrutina o una llamada al sistema con poco o ningún cálculo adicional.</a:t>
            </a:r>
            <a:endParaRPr lang="es-CO" sz="1100" i="1" dirty="0"/>
          </a:p>
        </p:txBody>
      </p:sp>
      <p:pic>
        <p:nvPicPr>
          <p:cNvPr id="1026" name="Picture 2" descr="F1">
            <a:extLst>
              <a:ext uri="{FF2B5EF4-FFF2-40B4-BE49-F238E27FC236}">
                <a16:creationId xmlns:a16="http://schemas.microsoft.com/office/drawing/2014/main" id="{34752537-64A3-460B-85A2-C70430AC9D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4197" y="2550565"/>
            <a:ext cx="9525712" cy="282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6094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TotalTime>
  <Words>2089</Words>
  <Application>Microsoft Office PowerPoint</Application>
  <PresentationFormat>Panorámica</PresentationFormat>
  <Paragraphs>171</Paragraphs>
  <Slides>21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Emilia Ines Sandoval Garcia</dc:creator>
  <cp:lastModifiedBy>Luis Fernando Castellanos Guarin</cp:lastModifiedBy>
  <cp:revision>35</cp:revision>
  <dcterms:created xsi:type="dcterms:W3CDTF">2020-01-24T20:50:22Z</dcterms:created>
  <dcterms:modified xsi:type="dcterms:W3CDTF">2020-05-21T14:47:02Z</dcterms:modified>
</cp:coreProperties>
</file>